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6" r:id="rId5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7964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 autoAdjust="0"/>
    <p:restoredTop sz="94607"/>
  </p:normalViewPr>
  <p:slideViewPr>
    <p:cSldViewPr>
      <p:cViewPr varScale="1">
        <p:scale>
          <a:sx n="106" d="100"/>
          <a:sy n="106" d="100"/>
        </p:scale>
        <p:origin x="184" y="56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CD26A-FF96-485E-9670-37B5F46B1CAC}" type="datetimeFigureOut">
              <a:rPr lang="en-CA" smtClean="0"/>
              <a:t>2018-11-20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AD7D-C571-4D89-A6AF-1540B21F801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778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 translation over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2AD7D-C571-4D89-A6AF-1540B21F801A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681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2AD7D-C571-4D89-A6AF-1540B21F801A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79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2AD7D-C571-4D89-A6AF-1540B21F801A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700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257" y="685800"/>
            <a:ext cx="10058400" cy="3657600"/>
          </a:xfrm>
          <a:prstGeom prst="rect">
            <a:avLst/>
          </a:prstGeom>
        </p:spPr>
        <p:txBody>
          <a:bodyPr anchor="t" anchorCtr="0"/>
          <a:lstStyle>
            <a:lvl1pPr>
              <a:defRPr sz="59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293832" y="5627914"/>
            <a:ext cx="571456" cy="9091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408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5" y="4876788"/>
            <a:ext cx="9570195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348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5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9" y="5443526"/>
            <a:ext cx="9570193" cy="493713"/>
          </a:xfrm>
        </p:spPr>
        <p:txBody>
          <a:bodyPr>
            <a:normAutofit/>
          </a:bodyPr>
          <a:lstStyle>
            <a:lvl1pPr marL="0" indent="0">
              <a:buNone/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793005" y="4816208"/>
            <a:ext cx="957019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3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99" y="892630"/>
            <a:ext cx="7720019" cy="3286126"/>
          </a:xfrm>
          <a:prstGeom prst="rect">
            <a:avLst/>
          </a:prstGeom>
        </p:spPr>
        <p:txBody>
          <a:bodyPr/>
          <a:lstStyle>
            <a:lvl1pPr>
              <a:defRPr sz="2696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89274" y="440191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1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161" y="416085"/>
            <a:ext cx="80191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853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6705" y="3431633"/>
            <a:ext cx="80191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853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64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641" y="1234442"/>
            <a:ext cx="7720019" cy="828040"/>
          </a:xfrm>
          <a:prstGeom prst="rect">
            <a:avLst/>
          </a:prstGeom>
        </p:spPr>
        <p:txBody>
          <a:bodyPr/>
          <a:lstStyle>
            <a:lvl1pPr>
              <a:defRPr sz="2696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641" y="2393632"/>
            <a:ext cx="7720019" cy="236124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694641" y="4968240"/>
            <a:ext cx="4672016" cy="6502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21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053858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8" y="2962275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6"/>
            <a:ext cx="2927351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704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7" y="3648076"/>
            <a:ext cx="2946795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2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2" y="3648076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3" y="3114676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6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721240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971952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7212994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</p:spTree>
    <p:extLst>
      <p:ext uri="{BB962C8B-B14F-4D97-AF65-F5344CB8AC3E}">
        <p14:creationId xmlns:p14="http://schemas.microsoft.com/office/powerpoint/2010/main" val="129037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50"/>
            <a:ext cx="2940052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6"/>
            <a:ext cx="2940052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3"/>
            <a:ext cx="2940052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8" y="3641350"/>
            <a:ext cx="2930524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7" y="1819276"/>
            <a:ext cx="2930524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3" y="4217613"/>
            <a:ext cx="2934408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2" y="364135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2" y="1819276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8" y="4217610"/>
            <a:ext cx="2935996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1743076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8" y="1743076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5072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587006"/>
            <a:ext cx="8825659" cy="1683993"/>
          </a:xfrm>
          <a:prstGeom prst="rect">
            <a:avLst/>
          </a:prstGeom>
        </p:spPr>
        <p:txBody>
          <a:bodyPr anchor="t" anchorCtr="0"/>
          <a:lstStyle>
            <a:lvl1pPr algn="ctr">
              <a:defRPr sz="53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568660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5737780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2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7" y="480151"/>
            <a:ext cx="416328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0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3803" y="1149350"/>
            <a:ext cx="9810751" cy="23241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3803" y="3536951"/>
            <a:ext cx="9810751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36"/>
            </a:lvl1pPr>
            <a:lvl2pPr marL="0" indent="0" algn="ctr">
              <a:spcBef>
                <a:spcPts val="0"/>
              </a:spcBef>
              <a:buSzTx/>
              <a:buNone/>
              <a:defRPr sz="1236"/>
            </a:lvl2pPr>
            <a:lvl3pPr marL="0" indent="0" algn="ctr">
              <a:spcBef>
                <a:spcPts val="0"/>
              </a:spcBef>
              <a:buSzTx/>
              <a:buNone/>
              <a:defRPr sz="1236"/>
            </a:lvl3pPr>
            <a:lvl4pPr marL="0" indent="0" algn="ctr">
              <a:spcBef>
                <a:spcPts val="0"/>
              </a:spcBef>
              <a:buSzTx/>
              <a:buNone/>
              <a:defRPr sz="1236"/>
            </a:lvl4pPr>
            <a:lvl5pPr marL="0" indent="0" algn="ctr">
              <a:spcBef>
                <a:spcPts val="0"/>
              </a:spcBef>
              <a:buSzTx/>
              <a:buNone/>
              <a:defRPr sz="1236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6413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3" y="4476752"/>
            <a:ext cx="9810751" cy="2566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068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3803" y="3003552"/>
            <a:ext cx="9810751" cy="33438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955"/>
              </a:spcBef>
              <a:buSzTx/>
              <a:buNone/>
              <a:defRPr sz="157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8153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7624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3803" y="2266950"/>
            <a:ext cx="9810751" cy="2324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2942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038199"/>
            <a:ext cx="8825659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404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5061770"/>
            <a:ext cx="8825659" cy="646390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25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4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0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7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4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693486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5737780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2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7" y="480151"/>
            <a:ext cx="416328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10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0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5983"/>
            <a:ext cx="103632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2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9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35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 spc="169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590679"/>
            <a:ext cx="9660916" cy="4195480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1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7" y="1603378"/>
            <a:ext cx="4396339" cy="4195763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4"/>
            <a:ext cx="4396341" cy="4200245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 spc="169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9543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9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7" y="2201328"/>
            <a:ext cx="4396339" cy="3741738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21" y="1591729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21" y="2201328"/>
            <a:ext cx="4396339" cy="3741738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690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6841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6" y="4057652"/>
            <a:ext cx="7534276" cy="109537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6" y="1976723"/>
            <a:ext cx="7534276" cy="1842807"/>
          </a:xfrm>
          <a:prstGeom prst="rect">
            <a:avLst/>
          </a:prstGeom>
        </p:spPr>
        <p:txBody>
          <a:bodyPr/>
          <a:lstStyle>
            <a:lvl1pPr>
              <a:defRPr sz="337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89" y="6010094"/>
            <a:ext cx="416328" cy="526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733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2" y="0"/>
            <a:ext cx="505097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5050972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3" y="1780779"/>
            <a:ext cx="3819688" cy="3096025"/>
          </a:xfrm>
          <a:prstGeom prst="rect">
            <a:avLst/>
          </a:prstGeom>
        </p:spPr>
        <p:txBody>
          <a:bodyPr/>
          <a:lstStyle>
            <a:lvl1pPr>
              <a:defRPr sz="337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89" y="6010094"/>
            <a:ext cx="416328" cy="526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0256" y="1780779"/>
            <a:ext cx="3308059" cy="30960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6" y="1209676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1348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8" y="2891159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4438651" y="1087503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2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9" y="6096000"/>
            <a:ext cx="993736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2"/>
            <a:ext cx="8946541" cy="419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7">
            <a:alphaModFix amt="35000"/>
          </a:blip>
          <a:stretch>
            <a:fillRect/>
          </a:stretch>
        </p:blipFill>
        <p:spPr>
          <a:xfrm>
            <a:off x="11277262" y="5861954"/>
            <a:ext cx="473804" cy="598714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C11B457-DE30-F840-909D-BFE9638A9CAE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208642189"/>
              </p:ext>
            </p:ext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C11B457-DE30-F840-909D-BFE9638A9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2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txStyles>
    <p:titleStyle>
      <a:lvl1pPr algn="l" defTabSz="256828" rtl="0" eaLnBrk="1" latinLnBrk="0" hangingPunct="1">
        <a:spcBef>
          <a:spcPct val="0"/>
        </a:spcBef>
        <a:buNone/>
        <a:defRPr sz="3517" b="0" i="0" kern="1200" spc="169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621" indent="-192621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126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417346" indent="-160518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35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642071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45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898899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155727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407726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69384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26213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183041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1pPr>
      <a:lvl2pPr marL="256828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2pPr>
      <a:lvl3pPr marL="513657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3pPr>
      <a:lvl4pPr marL="770485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4pPr>
      <a:lvl5pPr marL="1027314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5pPr>
      <a:lvl6pPr marL="1284142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6pPr>
      <a:lvl7pPr marL="1540971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7pPr>
      <a:lvl8pPr marL="1797799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8pPr>
      <a:lvl9pPr marL="2054627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875" y="1565967"/>
            <a:ext cx="3415029" cy="1324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54990" marR="12700" indent="-542925">
              <a:lnSpc>
                <a:spcPts val="5200"/>
              </a:lnSpc>
            </a:pPr>
            <a:endParaRPr sz="4400" dirty="0">
              <a:latin typeface="Calibri"/>
              <a:cs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6099457-1CAD-8A4A-B1E5-94DCA8031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9054" y="5178829"/>
            <a:ext cx="2751512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67455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99223" y="5273973"/>
            <a:ext cx="123313" cy="114386"/>
          </a:xfrm>
          <a:custGeom>
            <a:avLst/>
            <a:gdLst/>
            <a:ahLst/>
            <a:cxnLst/>
            <a:rect l="l" t="t" r="r" b="b"/>
            <a:pathLst>
              <a:path w="123313" h="114386">
                <a:moveTo>
                  <a:pt x="10965" y="0"/>
                </a:moveTo>
                <a:lnTo>
                  <a:pt x="3917" y="3872"/>
                </a:lnTo>
                <a:lnTo>
                  <a:pt x="0" y="17341"/>
                </a:lnTo>
                <a:lnTo>
                  <a:pt x="3872" y="24390"/>
                </a:lnTo>
                <a:lnTo>
                  <a:pt x="74409" y="44904"/>
                </a:lnTo>
                <a:lnTo>
                  <a:pt x="21832" y="96206"/>
                </a:lnTo>
                <a:lnTo>
                  <a:pt x="21733" y="104246"/>
                </a:lnTo>
                <a:lnTo>
                  <a:pt x="31530" y="114287"/>
                </a:lnTo>
                <a:lnTo>
                  <a:pt x="39570" y="114386"/>
                </a:lnTo>
                <a:lnTo>
                  <a:pt x="123313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725468" y="4593554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725468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660132" y="4581077"/>
            <a:ext cx="3950335" cy="14751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9950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usand di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Hell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ooo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o… </a:t>
            </a:r>
            <a:r>
              <a:rPr sz="2400" spc="-1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lloo</a:t>
            </a:r>
            <a:r>
              <a:rPr sz="2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..</a:t>
            </a:r>
            <a:r>
              <a:rPr sz="2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llo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…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Can an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yb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 hear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mee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e..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BFBFBF"/>
                </a:solidFill>
                <a:latin typeface="Calibri"/>
                <a:cs typeface="Calibri"/>
              </a:rPr>
              <a:t>me</a:t>
            </a:r>
            <a:r>
              <a:rPr sz="2400" spc="-15" dirty="0">
                <a:solidFill>
                  <a:srgbClr val="BFBFBF"/>
                </a:solidFill>
                <a:latin typeface="Calibri"/>
                <a:cs typeface="Calibri"/>
              </a:rPr>
              <a:t>e..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me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e..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2F2F2"/>
                </a:solidFill>
                <a:latin typeface="Calibri"/>
                <a:cs typeface="Calibri"/>
              </a:rPr>
              <a:t>me</a:t>
            </a:r>
            <a:r>
              <a:rPr sz="2400" spc="-15" dirty="0">
                <a:solidFill>
                  <a:srgbClr val="F2F2F2"/>
                </a:solidFill>
                <a:latin typeface="Calibri"/>
                <a:cs typeface="Calibri"/>
              </a:rPr>
              <a:t>e..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BEF91FB4-97E9-BD45-9CB7-7023BF6F7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bject 19"/>
          <p:cNvSpPr/>
          <p:nvPr/>
        </p:nvSpPr>
        <p:spPr>
          <a:xfrm>
            <a:off x="5171068" y="4800101"/>
            <a:ext cx="45109" cy="51299"/>
          </a:xfrm>
          <a:custGeom>
            <a:avLst/>
            <a:gdLst/>
            <a:ahLst/>
            <a:cxnLst/>
            <a:rect l="l" t="t" r="r" b="b"/>
            <a:pathLst>
              <a:path w="45109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299"/>
                </a:lnTo>
                <a:lnTo>
                  <a:pt x="35607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171068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519054" y="4617720"/>
            <a:ext cx="2514600" cy="1404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70206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62068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8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6" y="106405"/>
                </a:lnTo>
                <a:lnTo>
                  <a:pt x="60991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514898" y="4405746"/>
            <a:ext cx="2028305" cy="1616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70207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274132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8" y="30849"/>
                </a:lnTo>
                <a:lnTo>
                  <a:pt x="53507" y="98955"/>
                </a:lnTo>
                <a:lnTo>
                  <a:pt x="56648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8" y="15224"/>
                </a:lnTo>
                <a:lnTo>
                  <a:pt x="0" y="21602"/>
                </a:lnTo>
                <a:lnTo>
                  <a:pt x="1824" y="35511"/>
                </a:lnTo>
                <a:lnTo>
                  <a:pt x="8202" y="40408"/>
                </a:lnTo>
                <a:lnTo>
                  <a:pt x="81038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519055" y="5935286"/>
            <a:ext cx="1862051" cy="9019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570206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112078" y="6577411"/>
            <a:ext cx="124211" cy="109827"/>
          </a:xfrm>
          <a:custGeom>
            <a:avLst/>
            <a:gdLst/>
            <a:ahLst/>
            <a:cxnLst/>
            <a:rect l="l" t="t" r="r" b="b"/>
            <a:pathLst>
              <a:path w="124211" h="109827">
                <a:moveTo>
                  <a:pt x="45914" y="0"/>
                </a:moveTo>
                <a:lnTo>
                  <a:pt x="34702" y="8432"/>
                </a:lnTo>
                <a:lnTo>
                  <a:pt x="33577" y="16394"/>
                </a:lnTo>
                <a:lnTo>
                  <a:pt x="77736" y="75099"/>
                </a:lnTo>
                <a:lnTo>
                  <a:pt x="4899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9" y="109827"/>
                </a:lnTo>
                <a:lnTo>
                  <a:pt x="124211" y="94627"/>
                </a:lnTo>
                <a:lnTo>
                  <a:pt x="53875" y="1125"/>
                </a:lnTo>
                <a:lnTo>
                  <a:pt x="4591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514898" y="5964381"/>
            <a:ext cx="818803" cy="872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571997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070211" y="6553386"/>
            <a:ext cx="115355" cy="118792"/>
          </a:xfrm>
          <a:custGeom>
            <a:avLst/>
            <a:gdLst/>
            <a:ahLst/>
            <a:cxnLst/>
            <a:rect l="l" t="t" r="r" b="b"/>
            <a:pathLst>
              <a:path w="115355" h="118792">
                <a:moveTo>
                  <a:pt x="11329" y="59518"/>
                </a:moveTo>
                <a:lnTo>
                  <a:pt x="4201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5" y="118792"/>
                </a:lnTo>
                <a:lnTo>
                  <a:pt x="107391" y="81517"/>
                </a:lnTo>
                <a:lnTo>
                  <a:pt x="81417" y="81517"/>
                </a:lnTo>
                <a:lnTo>
                  <a:pt x="11329" y="59518"/>
                </a:lnTo>
                <a:close/>
              </a:path>
              <a:path w="115355" h="118792">
                <a:moveTo>
                  <a:pt x="84159" y="0"/>
                </a:moveTo>
                <a:lnTo>
                  <a:pt x="70440" y="2931"/>
                </a:lnTo>
                <a:lnTo>
                  <a:pt x="66067" y="9679"/>
                </a:lnTo>
                <a:lnTo>
                  <a:pt x="81417" y="81517"/>
                </a:lnTo>
                <a:lnTo>
                  <a:pt x="107391" y="81517"/>
                </a:lnTo>
                <a:lnTo>
                  <a:pt x="90907" y="4372"/>
                </a:lnTo>
                <a:lnTo>
                  <a:pt x="8415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282143" y="5968539"/>
            <a:ext cx="332509" cy="868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433825" y="5998286"/>
            <a:ext cx="122279" cy="648849"/>
          </a:xfrm>
          <a:custGeom>
            <a:avLst/>
            <a:gdLst/>
            <a:ahLst/>
            <a:cxnLst/>
            <a:rect l="l" t="t" r="r" b="b"/>
            <a:pathLst>
              <a:path w="122279" h="648849">
                <a:moveTo>
                  <a:pt x="122279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389939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1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8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371898" y="4081549"/>
            <a:ext cx="1242752" cy="1936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532315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519391" y="4209851"/>
            <a:ext cx="104666" cy="122623"/>
          </a:xfrm>
          <a:custGeom>
            <a:avLst/>
            <a:gdLst/>
            <a:ahLst/>
            <a:cxnLst/>
            <a:rect l="l" t="t" r="r" b="b"/>
            <a:pathLst>
              <a:path w="104666" h="122623">
                <a:moveTo>
                  <a:pt x="0" y="0"/>
                </a:moveTo>
                <a:lnTo>
                  <a:pt x="1208" y="116996"/>
                </a:lnTo>
                <a:lnTo>
                  <a:pt x="6953" y="122623"/>
                </a:lnTo>
                <a:lnTo>
                  <a:pt x="20980" y="122478"/>
                </a:lnTo>
                <a:lnTo>
                  <a:pt x="26607" y="116734"/>
                </a:lnTo>
                <a:lnTo>
                  <a:pt x="25848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6" h="122623">
                <a:moveTo>
                  <a:pt x="78413" y="43277"/>
                </a:moveTo>
                <a:lnTo>
                  <a:pt x="25848" y="43277"/>
                </a:lnTo>
                <a:lnTo>
                  <a:pt x="90162" y="78774"/>
                </a:lnTo>
                <a:lnTo>
                  <a:pt x="97888" y="76544"/>
                </a:lnTo>
                <a:lnTo>
                  <a:pt x="104666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874817" y="4110643"/>
            <a:ext cx="739832" cy="1857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028637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2995782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5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5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9" y="78121"/>
                </a:lnTo>
                <a:lnTo>
                  <a:pt x="78625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543994" y="4289367"/>
            <a:ext cx="997527" cy="17290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01466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95366" y="4414473"/>
            <a:ext cx="106420" cy="123512"/>
          </a:xfrm>
          <a:custGeom>
            <a:avLst/>
            <a:gdLst/>
            <a:ahLst/>
            <a:cxnLst/>
            <a:rect l="l" t="t" r="r" b="b"/>
            <a:pathLst>
              <a:path w="106420" h="123512">
                <a:moveTo>
                  <a:pt x="102855" y="44744"/>
                </a:moveTo>
                <a:lnTo>
                  <a:pt x="77424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0" y="116860"/>
                </a:lnTo>
                <a:lnTo>
                  <a:pt x="102855" y="44744"/>
                </a:lnTo>
                <a:close/>
              </a:path>
              <a:path w="106420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4" y="44744"/>
                </a:lnTo>
                <a:lnTo>
                  <a:pt x="102855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565564" y="5465617"/>
            <a:ext cx="1999211" cy="5361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735996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11200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7" y="116000"/>
                </a:lnTo>
                <a:lnTo>
                  <a:pt x="96884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1" y="23877"/>
                </a:lnTo>
                <a:lnTo>
                  <a:pt x="122058" y="16593"/>
                </a:lnTo>
                <a:lnTo>
                  <a:pt x="117274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69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225388" y="5273638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225388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2682268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2682268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154268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2154268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660132" y="6039747"/>
            <a:ext cx="137096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So al</a:t>
            </a:r>
            <a:r>
              <a:rPr sz="2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BFBFBF"/>
                </a:solidFill>
                <a:latin typeface="Calibri"/>
                <a:cs typeface="Calibri"/>
              </a:rPr>
              <a:t>e….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9054" y="5178829"/>
            <a:ext cx="2751512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67455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99223" y="5273973"/>
            <a:ext cx="123313" cy="114386"/>
          </a:xfrm>
          <a:custGeom>
            <a:avLst/>
            <a:gdLst/>
            <a:ahLst/>
            <a:cxnLst/>
            <a:rect l="l" t="t" r="r" b="b"/>
            <a:pathLst>
              <a:path w="123313" h="114386">
                <a:moveTo>
                  <a:pt x="10965" y="0"/>
                </a:moveTo>
                <a:lnTo>
                  <a:pt x="3917" y="3872"/>
                </a:lnTo>
                <a:lnTo>
                  <a:pt x="0" y="17341"/>
                </a:lnTo>
                <a:lnTo>
                  <a:pt x="3872" y="24390"/>
                </a:lnTo>
                <a:lnTo>
                  <a:pt x="74409" y="44904"/>
                </a:lnTo>
                <a:lnTo>
                  <a:pt x="21832" y="96206"/>
                </a:lnTo>
                <a:lnTo>
                  <a:pt x="21733" y="104246"/>
                </a:lnTo>
                <a:lnTo>
                  <a:pt x="31530" y="114287"/>
                </a:lnTo>
                <a:lnTo>
                  <a:pt x="39570" y="114386"/>
                </a:lnTo>
                <a:lnTo>
                  <a:pt x="123313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725468" y="4593554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725468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660131" y="4579247"/>
            <a:ext cx="4021454" cy="1477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usand di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</a:pP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I sp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eciﬁed 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su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hi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gh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resolution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so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etail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that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d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’t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k like anyb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7654B7FA-9B4B-694F-B605-0583CA0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bject 19"/>
          <p:cNvSpPr/>
          <p:nvPr/>
        </p:nvSpPr>
        <p:spPr>
          <a:xfrm>
            <a:off x="5171068" y="4800101"/>
            <a:ext cx="45109" cy="51299"/>
          </a:xfrm>
          <a:custGeom>
            <a:avLst/>
            <a:gdLst/>
            <a:ahLst/>
            <a:cxnLst/>
            <a:rect l="l" t="t" r="r" b="b"/>
            <a:pathLst>
              <a:path w="45109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299"/>
                </a:lnTo>
                <a:lnTo>
                  <a:pt x="35607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171068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519054" y="4617720"/>
            <a:ext cx="2514600" cy="1404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70206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62068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8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6" y="106405"/>
                </a:lnTo>
                <a:lnTo>
                  <a:pt x="60991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514898" y="4405746"/>
            <a:ext cx="2028305" cy="1616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70207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274132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8" y="30849"/>
                </a:lnTo>
                <a:lnTo>
                  <a:pt x="53507" y="98955"/>
                </a:lnTo>
                <a:lnTo>
                  <a:pt x="56648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8" y="15224"/>
                </a:lnTo>
                <a:lnTo>
                  <a:pt x="0" y="21602"/>
                </a:lnTo>
                <a:lnTo>
                  <a:pt x="1824" y="35511"/>
                </a:lnTo>
                <a:lnTo>
                  <a:pt x="8202" y="40408"/>
                </a:lnTo>
                <a:lnTo>
                  <a:pt x="81038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519055" y="5935286"/>
            <a:ext cx="1862051" cy="9019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570206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112078" y="6577411"/>
            <a:ext cx="124211" cy="109827"/>
          </a:xfrm>
          <a:custGeom>
            <a:avLst/>
            <a:gdLst/>
            <a:ahLst/>
            <a:cxnLst/>
            <a:rect l="l" t="t" r="r" b="b"/>
            <a:pathLst>
              <a:path w="124211" h="109827">
                <a:moveTo>
                  <a:pt x="45914" y="0"/>
                </a:moveTo>
                <a:lnTo>
                  <a:pt x="34702" y="8432"/>
                </a:lnTo>
                <a:lnTo>
                  <a:pt x="33577" y="16394"/>
                </a:lnTo>
                <a:lnTo>
                  <a:pt x="77736" y="75099"/>
                </a:lnTo>
                <a:lnTo>
                  <a:pt x="4899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9" y="109827"/>
                </a:lnTo>
                <a:lnTo>
                  <a:pt x="124211" y="94627"/>
                </a:lnTo>
                <a:lnTo>
                  <a:pt x="53875" y="1125"/>
                </a:lnTo>
                <a:lnTo>
                  <a:pt x="4591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514898" y="5964381"/>
            <a:ext cx="818803" cy="872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571997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070211" y="6553386"/>
            <a:ext cx="115355" cy="118792"/>
          </a:xfrm>
          <a:custGeom>
            <a:avLst/>
            <a:gdLst/>
            <a:ahLst/>
            <a:cxnLst/>
            <a:rect l="l" t="t" r="r" b="b"/>
            <a:pathLst>
              <a:path w="115355" h="118792">
                <a:moveTo>
                  <a:pt x="11329" y="59518"/>
                </a:moveTo>
                <a:lnTo>
                  <a:pt x="4201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5" y="118792"/>
                </a:lnTo>
                <a:lnTo>
                  <a:pt x="107391" y="81517"/>
                </a:lnTo>
                <a:lnTo>
                  <a:pt x="81417" y="81517"/>
                </a:lnTo>
                <a:lnTo>
                  <a:pt x="11329" y="59518"/>
                </a:lnTo>
                <a:close/>
              </a:path>
              <a:path w="115355" h="118792">
                <a:moveTo>
                  <a:pt x="84159" y="0"/>
                </a:moveTo>
                <a:lnTo>
                  <a:pt x="70440" y="2931"/>
                </a:lnTo>
                <a:lnTo>
                  <a:pt x="66067" y="9679"/>
                </a:lnTo>
                <a:lnTo>
                  <a:pt x="81417" y="81517"/>
                </a:lnTo>
                <a:lnTo>
                  <a:pt x="107391" y="81517"/>
                </a:lnTo>
                <a:lnTo>
                  <a:pt x="90907" y="4372"/>
                </a:lnTo>
                <a:lnTo>
                  <a:pt x="8415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282143" y="5968539"/>
            <a:ext cx="332509" cy="868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433825" y="5998286"/>
            <a:ext cx="122279" cy="648849"/>
          </a:xfrm>
          <a:custGeom>
            <a:avLst/>
            <a:gdLst/>
            <a:ahLst/>
            <a:cxnLst/>
            <a:rect l="l" t="t" r="r" b="b"/>
            <a:pathLst>
              <a:path w="122279" h="648849">
                <a:moveTo>
                  <a:pt x="122279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389939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1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8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371898" y="4081549"/>
            <a:ext cx="1242752" cy="1936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532315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519391" y="4209851"/>
            <a:ext cx="104666" cy="122623"/>
          </a:xfrm>
          <a:custGeom>
            <a:avLst/>
            <a:gdLst/>
            <a:ahLst/>
            <a:cxnLst/>
            <a:rect l="l" t="t" r="r" b="b"/>
            <a:pathLst>
              <a:path w="104666" h="122623">
                <a:moveTo>
                  <a:pt x="0" y="0"/>
                </a:moveTo>
                <a:lnTo>
                  <a:pt x="1208" y="116996"/>
                </a:lnTo>
                <a:lnTo>
                  <a:pt x="6953" y="122623"/>
                </a:lnTo>
                <a:lnTo>
                  <a:pt x="20980" y="122478"/>
                </a:lnTo>
                <a:lnTo>
                  <a:pt x="26607" y="116734"/>
                </a:lnTo>
                <a:lnTo>
                  <a:pt x="25848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6" h="122623">
                <a:moveTo>
                  <a:pt x="78413" y="43277"/>
                </a:moveTo>
                <a:lnTo>
                  <a:pt x="25848" y="43277"/>
                </a:lnTo>
                <a:lnTo>
                  <a:pt x="90162" y="78774"/>
                </a:lnTo>
                <a:lnTo>
                  <a:pt x="97888" y="76544"/>
                </a:lnTo>
                <a:lnTo>
                  <a:pt x="104666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874817" y="4110643"/>
            <a:ext cx="739832" cy="1857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028637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2995782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5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5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9" y="78121"/>
                </a:lnTo>
                <a:lnTo>
                  <a:pt x="78625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543994" y="4289367"/>
            <a:ext cx="997527" cy="17290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01466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95366" y="4414473"/>
            <a:ext cx="106420" cy="123512"/>
          </a:xfrm>
          <a:custGeom>
            <a:avLst/>
            <a:gdLst/>
            <a:ahLst/>
            <a:cxnLst/>
            <a:rect l="l" t="t" r="r" b="b"/>
            <a:pathLst>
              <a:path w="106420" h="123512">
                <a:moveTo>
                  <a:pt x="102855" y="44744"/>
                </a:moveTo>
                <a:lnTo>
                  <a:pt x="77424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0" y="116860"/>
                </a:lnTo>
                <a:lnTo>
                  <a:pt x="102855" y="44744"/>
                </a:lnTo>
                <a:close/>
              </a:path>
              <a:path w="106420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4" y="44744"/>
                </a:lnTo>
                <a:lnTo>
                  <a:pt x="102855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565564" y="5465617"/>
            <a:ext cx="1999211" cy="5361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735996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11200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7" y="116000"/>
                </a:lnTo>
                <a:lnTo>
                  <a:pt x="96884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1" y="23877"/>
                </a:lnTo>
                <a:lnTo>
                  <a:pt x="122058" y="16593"/>
                </a:lnTo>
                <a:lnTo>
                  <a:pt x="117274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69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225388" y="5273638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225388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2682268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2682268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154268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2154268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660132" y="6039747"/>
            <a:ext cx="365061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else anym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re. 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’re uniqu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4553" y="3075526"/>
            <a:ext cx="58781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3200" spc="-5" dirty="0">
                <a:solidFill>
                  <a:srgbClr val="4F81BD"/>
                </a:solidFill>
                <a:latin typeface="Calibri"/>
                <a:cs typeface="Calibri"/>
              </a:rPr>
              <a:t>Demonstration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 h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w sp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ace g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(ip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 n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teb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k)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6092" y="292942"/>
            <a:ext cx="394589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Cu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f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mensi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nali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ty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1426" y="5178829"/>
            <a:ext cx="2726573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990648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22417" y="5273973"/>
            <a:ext cx="123311" cy="114386"/>
          </a:xfrm>
          <a:custGeom>
            <a:avLst/>
            <a:gdLst/>
            <a:ahLst/>
            <a:cxnLst/>
            <a:rect l="l" t="t" r="r" b="b"/>
            <a:pathLst>
              <a:path w="123311" h="114386">
                <a:moveTo>
                  <a:pt x="10965" y="0"/>
                </a:moveTo>
                <a:lnTo>
                  <a:pt x="3916" y="3872"/>
                </a:lnTo>
                <a:lnTo>
                  <a:pt x="0" y="17341"/>
                </a:lnTo>
                <a:lnTo>
                  <a:pt x="3870" y="24390"/>
                </a:lnTo>
                <a:lnTo>
                  <a:pt x="74408" y="44904"/>
                </a:lnTo>
                <a:lnTo>
                  <a:pt x="21831" y="96206"/>
                </a:lnTo>
                <a:lnTo>
                  <a:pt x="21732" y="104246"/>
                </a:lnTo>
                <a:lnTo>
                  <a:pt x="31529" y="114287"/>
                </a:lnTo>
                <a:lnTo>
                  <a:pt x="39569" y="114386"/>
                </a:lnTo>
                <a:lnTo>
                  <a:pt x="123311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45829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93400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34445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59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949737" y="5843847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93401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192861" y="591299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48664" y="4593554"/>
            <a:ext cx="45107" cy="51301"/>
          </a:xfrm>
          <a:custGeom>
            <a:avLst/>
            <a:gdLst/>
            <a:ahLst/>
            <a:cxnLst/>
            <a:rect l="l" t="t" r="r" b="b"/>
            <a:pathLst>
              <a:path w="45107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10"/>
                </a:lnTo>
                <a:lnTo>
                  <a:pt x="25191" y="51301"/>
                </a:lnTo>
                <a:lnTo>
                  <a:pt x="35605" y="46499"/>
                </a:lnTo>
                <a:lnTo>
                  <a:pt x="42760" y="35294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48663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1430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77099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60480" y="6678619"/>
            <a:ext cx="114551" cy="119350"/>
          </a:xfrm>
          <a:custGeom>
            <a:avLst/>
            <a:gdLst/>
            <a:ahLst/>
            <a:cxnLst/>
            <a:rect l="l" t="t" r="r" b="b"/>
            <a:pathLst>
              <a:path w="114551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1" y="9342"/>
                </a:lnTo>
                <a:lnTo>
                  <a:pt x="42754" y="2675"/>
                </a:lnTo>
                <a:lnTo>
                  <a:pt x="28985" y="0"/>
                </a:lnTo>
                <a:close/>
              </a:path>
              <a:path w="114551" h="119350">
                <a:moveTo>
                  <a:pt x="102906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1" y="75048"/>
                </a:lnTo>
                <a:lnTo>
                  <a:pt x="110102" y="61744"/>
                </a:lnTo>
                <a:lnTo>
                  <a:pt x="102906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B803616D-D0D8-264F-98C8-07D0BEBC3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/>
          <p:nvPr/>
        </p:nvSpPr>
        <p:spPr>
          <a:xfrm>
            <a:off x="9594262" y="4800100"/>
            <a:ext cx="45107" cy="51300"/>
          </a:xfrm>
          <a:custGeom>
            <a:avLst/>
            <a:gdLst/>
            <a:ahLst/>
            <a:cxnLst/>
            <a:rect l="l" t="t" r="r" b="b"/>
            <a:pathLst>
              <a:path w="45107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1"/>
                </a:lnTo>
                <a:lnTo>
                  <a:pt x="11707" y="47508"/>
                </a:lnTo>
                <a:lnTo>
                  <a:pt x="25191" y="51300"/>
                </a:lnTo>
                <a:lnTo>
                  <a:pt x="35605" y="46498"/>
                </a:lnTo>
                <a:lnTo>
                  <a:pt x="42760" y="35293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594261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941426" y="4617720"/>
            <a:ext cx="2514599" cy="1404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993400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0185262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7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5" y="106405"/>
                </a:lnTo>
                <a:lnTo>
                  <a:pt x="60990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941425" y="4405746"/>
            <a:ext cx="2024148" cy="161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993401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697325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7" y="30849"/>
                </a:lnTo>
                <a:lnTo>
                  <a:pt x="53506" y="98955"/>
                </a:lnTo>
                <a:lnTo>
                  <a:pt x="56647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7" y="15224"/>
                </a:lnTo>
                <a:lnTo>
                  <a:pt x="0" y="21602"/>
                </a:lnTo>
                <a:lnTo>
                  <a:pt x="1823" y="35511"/>
                </a:lnTo>
                <a:lnTo>
                  <a:pt x="8201" y="40408"/>
                </a:lnTo>
                <a:lnTo>
                  <a:pt x="81037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41425" y="5935286"/>
            <a:ext cx="1866206" cy="9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993400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35272" y="6577411"/>
            <a:ext cx="124209" cy="109827"/>
          </a:xfrm>
          <a:custGeom>
            <a:avLst/>
            <a:gdLst/>
            <a:ahLst/>
            <a:cxnLst/>
            <a:rect l="l" t="t" r="r" b="b"/>
            <a:pathLst>
              <a:path w="124209" h="109827">
                <a:moveTo>
                  <a:pt x="45913" y="0"/>
                </a:moveTo>
                <a:lnTo>
                  <a:pt x="34702" y="8432"/>
                </a:lnTo>
                <a:lnTo>
                  <a:pt x="33576" y="16394"/>
                </a:lnTo>
                <a:lnTo>
                  <a:pt x="77735" y="75099"/>
                </a:lnTo>
                <a:lnTo>
                  <a:pt x="4898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7" y="109827"/>
                </a:lnTo>
                <a:lnTo>
                  <a:pt x="124209" y="94627"/>
                </a:lnTo>
                <a:lnTo>
                  <a:pt x="53874" y="1125"/>
                </a:lnTo>
                <a:lnTo>
                  <a:pt x="4591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941426" y="5964381"/>
            <a:ext cx="814647" cy="87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995190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93404" y="6553386"/>
            <a:ext cx="115354" cy="118792"/>
          </a:xfrm>
          <a:custGeom>
            <a:avLst/>
            <a:gdLst/>
            <a:ahLst/>
            <a:cxnLst/>
            <a:rect l="l" t="t" r="r" b="b"/>
            <a:pathLst>
              <a:path w="115354" h="118792">
                <a:moveTo>
                  <a:pt x="11328" y="59518"/>
                </a:moveTo>
                <a:lnTo>
                  <a:pt x="4199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4" y="118792"/>
                </a:lnTo>
                <a:lnTo>
                  <a:pt x="107389" y="81517"/>
                </a:lnTo>
                <a:lnTo>
                  <a:pt x="81415" y="81517"/>
                </a:lnTo>
                <a:lnTo>
                  <a:pt x="11328" y="59518"/>
                </a:lnTo>
                <a:close/>
              </a:path>
              <a:path w="115354" h="118792">
                <a:moveTo>
                  <a:pt x="84157" y="0"/>
                </a:moveTo>
                <a:lnTo>
                  <a:pt x="70439" y="2931"/>
                </a:lnTo>
                <a:lnTo>
                  <a:pt x="66066" y="9679"/>
                </a:lnTo>
                <a:lnTo>
                  <a:pt x="81415" y="81517"/>
                </a:lnTo>
                <a:lnTo>
                  <a:pt x="107389" y="81517"/>
                </a:lnTo>
                <a:lnTo>
                  <a:pt x="90906" y="4372"/>
                </a:lnTo>
                <a:lnTo>
                  <a:pt x="8415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04513" y="5968539"/>
            <a:ext cx="332509" cy="868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857018" y="5998286"/>
            <a:ext cx="122278" cy="648849"/>
          </a:xfrm>
          <a:custGeom>
            <a:avLst/>
            <a:gdLst/>
            <a:ahLst/>
            <a:cxnLst/>
            <a:rect l="l" t="t" r="r" b="b"/>
            <a:pathLst>
              <a:path w="122278" h="648849">
                <a:moveTo>
                  <a:pt x="122278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813133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0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6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794269" y="4081549"/>
            <a:ext cx="1242752" cy="1936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55509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42585" y="4209851"/>
            <a:ext cx="104667" cy="122623"/>
          </a:xfrm>
          <a:custGeom>
            <a:avLst/>
            <a:gdLst/>
            <a:ahLst/>
            <a:cxnLst/>
            <a:rect l="l" t="t" r="r" b="b"/>
            <a:pathLst>
              <a:path w="104667" h="122623">
                <a:moveTo>
                  <a:pt x="0" y="0"/>
                </a:moveTo>
                <a:lnTo>
                  <a:pt x="1209" y="116996"/>
                </a:lnTo>
                <a:lnTo>
                  <a:pt x="6954" y="122623"/>
                </a:lnTo>
                <a:lnTo>
                  <a:pt x="20981" y="122478"/>
                </a:lnTo>
                <a:lnTo>
                  <a:pt x="26607" y="116734"/>
                </a:lnTo>
                <a:lnTo>
                  <a:pt x="25849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7" h="122623">
                <a:moveTo>
                  <a:pt x="78413" y="43277"/>
                </a:moveTo>
                <a:lnTo>
                  <a:pt x="25849" y="43277"/>
                </a:lnTo>
                <a:lnTo>
                  <a:pt x="90163" y="78774"/>
                </a:lnTo>
                <a:lnTo>
                  <a:pt x="97889" y="76544"/>
                </a:lnTo>
                <a:lnTo>
                  <a:pt x="104667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97188" y="4110643"/>
            <a:ext cx="739832" cy="1857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451831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8976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4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4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8" y="78121"/>
                </a:lnTo>
                <a:lnTo>
                  <a:pt x="78624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966364" y="4289367"/>
            <a:ext cx="997527" cy="17290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024659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718558" y="4414473"/>
            <a:ext cx="106422" cy="123512"/>
          </a:xfrm>
          <a:custGeom>
            <a:avLst/>
            <a:gdLst/>
            <a:ahLst/>
            <a:cxnLst/>
            <a:rect l="l" t="t" r="r" b="b"/>
            <a:pathLst>
              <a:path w="106422" h="123512">
                <a:moveTo>
                  <a:pt x="102856" y="44744"/>
                </a:moveTo>
                <a:lnTo>
                  <a:pt x="77425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2" y="116860"/>
                </a:lnTo>
                <a:lnTo>
                  <a:pt x="102856" y="44744"/>
                </a:lnTo>
                <a:close/>
              </a:path>
              <a:path w="106422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5" y="44744"/>
                </a:lnTo>
                <a:lnTo>
                  <a:pt x="102856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987935" y="5465617"/>
            <a:ext cx="1999211" cy="536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159190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134393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8" y="116000"/>
                </a:lnTo>
                <a:lnTo>
                  <a:pt x="96885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2" y="23877"/>
                </a:lnTo>
                <a:lnTo>
                  <a:pt x="122058" y="16593"/>
                </a:lnTo>
                <a:lnTo>
                  <a:pt x="117275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615061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15060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648582" y="5273637"/>
            <a:ext cx="45109" cy="51300"/>
          </a:xfrm>
          <a:custGeom>
            <a:avLst/>
            <a:gdLst/>
            <a:ahLst/>
            <a:cxnLst/>
            <a:rect l="l" t="t" r="r" b="b"/>
            <a:pathLst>
              <a:path w="45109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5"/>
                </a:lnTo>
                <a:lnTo>
                  <a:pt x="11709" y="47510"/>
                </a:lnTo>
                <a:lnTo>
                  <a:pt x="25194" y="51300"/>
                </a:lnTo>
                <a:lnTo>
                  <a:pt x="35608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648581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05462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105461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577462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6577462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6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417619" y="4256115"/>
            <a:ext cx="290945" cy="1924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563244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2504290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2517370" y="5989320"/>
            <a:ext cx="2506286" cy="295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563245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762705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599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8599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040000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040000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34223" y="54785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934222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3288766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3288765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3320746" y="590817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3320745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2968383" y="551839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2968382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370373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370373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394202" y="48192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394201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1866499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8306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3468306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2851040" y="52967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2851040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472882" y="538530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472882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3617565" y="4703867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3617565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4208560" y="5134285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7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8" y="145269"/>
                </a:lnTo>
                <a:lnTo>
                  <a:pt x="104414" y="125802"/>
                </a:lnTo>
                <a:lnTo>
                  <a:pt x="122486" y="89042"/>
                </a:lnTo>
                <a:lnTo>
                  <a:pt x="123909" y="74334"/>
                </a:lnTo>
                <a:lnTo>
                  <a:pt x="123861" y="72686"/>
                </a:ln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4208560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4219890" y="560751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219889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747885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747885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3992893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3992894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2860546" y="511270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2860545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3288766" y="5404609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288765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4044628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4044627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2756455" y="1210210"/>
            <a:ext cx="7271384" cy="720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800"/>
              </a:lnSpc>
            </a:pPr>
            <a:r>
              <a:rPr lang="en-CA" sz="2400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, clusterin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er analysis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ds 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exponentially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ﬃ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ult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in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creasing di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304549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1426" y="5178829"/>
            <a:ext cx="2726573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990648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22417" y="5273973"/>
            <a:ext cx="123311" cy="114386"/>
          </a:xfrm>
          <a:custGeom>
            <a:avLst/>
            <a:gdLst/>
            <a:ahLst/>
            <a:cxnLst/>
            <a:rect l="l" t="t" r="r" b="b"/>
            <a:pathLst>
              <a:path w="123311" h="114386">
                <a:moveTo>
                  <a:pt x="10965" y="0"/>
                </a:moveTo>
                <a:lnTo>
                  <a:pt x="3916" y="3872"/>
                </a:lnTo>
                <a:lnTo>
                  <a:pt x="0" y="17341"/>
                </a:lnTo>
                <a:lnTo>
                  <a:pt x="3870" y="24390"/>
                </a:lnTo>
                <a:lnTo>
                  <a:pt x="74408" y="44904"/>
                </a:lnTo>
                <a:lnTo>
                  <a:pt x="21831" y="96206"/>
                </a:lnTo>
                <a:lnTo>
                  <a:pt x="21732" y="104246"/>
                </a:lnTo>
                <a:lnTo>
                  <a:pt x="31529" y="114287"/>
                </a:lnTo>
                <a:lnTo>
                  <a:pt x="39569" y="114386"/>
                </a:lnTo>
                <a:lnTo>
                  <a:pt x="123311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45829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93400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34445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59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949737" y="5843847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93401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192861" y="591299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48664" y="4593554"/>
            <a:ext cx="45107" cy="51301"/>
          </a:xfrm>
          <a:custGeom>
            <a:avLst/>
            <a:gdLst/>
            <a:ahLst/>
            <a:cxnLst/>
            <a:rect l="l" t="t" r="r" b="b"/>
            <a:pathLst>
              <a:path w="45107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10"/>
                </a:lnTo>
                <a:lnTo>
                  <a:pt x="25191" y="51301"/>
                </a:lnTo>
                <a:lnTo>
                  <a:pt x="35605" y="46499"/>
                </a:lnTo>
                <a:lnTo>
                  <a:pt x="42760" y="35294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48663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1430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77099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60480" y="6678619"/>
            <a:ext cx="114551" cy="119350"/>
          </a:xfrm>
          <a:custGeom>
            <a:avLst/>
            <a:gdLst/>
            <a:ahLst/>
            <a:cxnLst/>
            <a:rect l="l" t="t" r="r" b="b"/>
            <a:pathLst>
              <a:path w="114551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1" y="9342"/>
                </a:lnTo>
                <a:lnTo>
                  <a:pt x="42754" y="2675"/>
                </a:lnTo>
                <a:lnTo>
                  <a:pt x="28985" y="0"/>
                </a:lnTo>
                <a:close/>
              </a:path>
              <a:path w="114551" h="119350">
                <a:moveTo>
                  <a:pt x="102906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1" y="75048"/>
                </a:lnTo>
                <a:lnTo>
                  <a:pt x="110102" y="61744"/>
                </a:lnTo>
                <a:lnTo>
                  <a:pt x="102906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B96A124E-3235-6A4B-8F82-2FFEFE43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/>
          <p:nvPr/>
        </p:nvSpPr>
        <p:spPr>
          <a:xfrm>
            <a:off x="9594262" y="4800100"/>
            <a:ext cx="45107" cy="51300"/>
          </a:xfrm>
          <a:custGeom>
            <a:avLst/>
            <a:gdLst/>
            <a:ahLst/>
            <a:cxnLst/>
            <a:rect l="l" t="t" r="r" b="b"/>
            <a:pathLst>
              <a:path w="45107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1"/>
                </a:lnTo>
                <a:lnTo>
                  <a:pt x="11707" y="47508"/>
                </a:lnTo>
                <a:lnTo>
                  <a:pt x="25191" y="51300"/>
                </a:lnTo>
                <a:lnTo>
                  <a:pt x="35605" y="46498"/>
                </a:lnTo>
                <a:lnTo>
                  <a:pt x="42760" y="35293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594261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941426" y="4617720"/>
            <a:ext cx="2514599" cy="1404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993400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0185262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7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5" y="106405"/>
                </a:lnTo>
                <a:lnTo>
                  <a:pt x="60990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941425" y="4405746"/>
            <a:ext cx="2024148" cy="161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993401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697325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7" y="30849"/>
                </a:lnTo>
                <a:lnTo>
                  <a:pt x="53506" y="98955"/>
                </a:lnTo>
                <a:lnTo>
                  <a:pt x="56647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7" y="15224"/>
                </a:lnTo>
                <a:lnTo>
                  <a:pt x="0" y="21602"/>
                </a:lnTo>
                <a:lnTo>
                  <a:pt x="1823" y="35511"/>
                </a:lnTo>
                <a:lnTo>
                  <a:pt x="8201" y="40408"/>
                </a:lnTo>
                <a:lnTo>
                  <a:pt x="81037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41425" y="5935286"/>
            <a:ext cx="1866206" cy="9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993400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35272" y="6577411"/>
            <a:ext cx="124209" cy="109827"/>
          </a:xfrm>
          <a:custGeom>
            <a:avLst/>
            <a:gdLst/>
            <a:ahLst/>
            <a:cxnLst/>
            <a:rect l="l" t="t" r="r" b="b"/>
            <a:pathLst>
              <a:path w="124209" h="109827">
                <a:moveTo>
                  <a:pt x="45913" y="0"/>
                </a:moveTo>
                <a:lnTo>
                  <a:pt x="34702" y="8432"/>
                </a:lnTo>
                <a:lnTo>
                  <a:pt x="33576" y="16394"/>
                </a:lnTo>
                <a:lnTo>
                  <a:pt x="77735" y="75099"/>
                </a:lnTo>
                <a:lnTo>
                  <a:pt x="4898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7" y="109827"/>
                </a:lnTo>
                <a:lnTo>
                  <a:pt x="124209" y="94627"/>
                </a:lnTo>
                <a:lnTo>
                  <a:pt x="53874" y="1125"/>
                </a:lnTo>
                <a:lnTo>
                  <a:pt x="4591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941426" y="5964381"/>
            <a:ext cx="814647" cy="87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995190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93404" y="6553386"/>
            <a:ext cx="115354" cy="118792"/>
          </a:xfrm>
          <a:custGeom>
            <a:avLst/>
            <a:gdLst/>
            <a:ahLst/>
            <a:cxnLst/>
            <a:rect l="l" t="t" r="r" b="b"/>
            <a:pathLst>
              <a:path w="115354" h="118792">
                <a:moveTo>
                  <a:pt x="11328" y="59518"/>
                </a:moveTo>
                <a:lnTo>
                  <a:pt x="4199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4" y="118792"/>
                </a:lnTo>
                <a:lnTo>
                  <a:pt x="107389" y="81517"/>
                </a:lnTo>
                <a:lnTo>
                  <a:pt x="81415" y="81517"/>
                </a:lnTo>
                <a:lnTo>
                  <a:pt x="11328" y="59518"/>
                </a:lnTo>
                <a:close/>
              </a:path>
              <a:path w="115354" h="118792">
                <a:moveTo>
                  <a:pt x="84157" y="0"/>
                </a:moveTo>
                <a:lnTo>
                  <a:pt x="70439" y="2931"/>
                </a:lnTo>
                <a:lnTo>
                  <a:pt x="66066" y="9679"/>
                </a:lnTo>
                <a:lnTo>
                  <a:pt x="81415" y="81517"/>
                </a:lnTo>
                <a:lnTo>
                  <a:pt x="107389" y="81517"/>
                </a:lnTo>
                <a:lnTo>
                  <a:pt x="90906" y="4372"/>
                </a:lnTo>
                <a:lnTo>
                  <a:pt x="8415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04513" y="5968539"/>
            <a:ext cx="332509" cy="868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857018" y="5998286"/>
            <a:ext cx="122278" cy="648849"/>
          </a:xfrm>
          <a:custGeom>
            <a:avLst/>
            <a:gdLst/>
            <a:ahLst/>
            <a:cxnLst/>
            <a:rect l="l" t="t" r="r" b="b"/>
            <a:pathLst>
              <a:path w="122278" h="648849">
                <a:moveTo>
                  <a:pt x="122278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813133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0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6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794269" y="4081549"/>
            <a:ext cx="1242752" cy="1936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55509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42585" y="4209851"/>
            <a:ext cx="104667" cy="122623"/>
          </a:xfrm>
          <a:custGeom>
            <a:avLst/>
            <a:gdLst/>
            <a:ahLst/>
            <a:cxnLst/>
            <a:rect l="l" t="t" r="r" b="b"/>
            <a:pathLst>
              <a:path w="104667" h="122623">
                <a:moveTo>
                  <a:pt x="0" y="0"/>
                </a:moveTo>
                <a:lnTo>
                  <a:pt x="1209" y="116996"/>
                </a:lnTo>
                <a:lnTo>
                  <a:pt x="6954" y="122623"/>
                </a:lnTo>
                <a:lnTo>
                  <a:pt x="20981" y="122478"/>
                </a:lnTo>
                <a:lnTo>
                  <a:pt x="26607" y="116734"/>
                </a:lnTo>
                <a:lnTo>
                  <a:pt x="25849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7" h="122623">
                <a:moveTo>
                  <a:pt x="78413" y="43277"/>
                </a:moveTo>
                <a:lnTo>
                  <a:pt x="25849" y="43277"/>
                </a:lnTo>
                <a:lnTo>
                  <a:pt x="90163" y="78774"/>
                </a:lnTo>
                <a:lnTo>
                  <a:pt x="97889" y="76544"/>
                </a:lnTo>
                <a:lnTo>
                  <a:pt x="104667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97188" y="4110643"/>
            <a:ext cx="739832" cy="1857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451831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8976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4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4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8" y="78121"/>
                </a:lnTo>
                <a:lnTo>
                  <a:pt x="78624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966364" y="4289367"/>
            <a:ext cx="997527" cy="17290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024659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718558" y="4414473"/>
            <a:ext cx="106422" cy="123512"/>
          </a:xfrm>
          <a:custGeom>
            <a:avLst/>
            <a:gdLst/>
            <a:ahLst/>
            <a:cxnLst/>
            <a:rect l="l" t="t" r="r" b="b"/>
            <a:pathLst>
              <a:path w="106422" h="123512">
                <a:moveTo>
                  <a:pt x="102856" y="44744"/>
                </a:moveTo>
                <a:lnTo>
                  <a:pt x="77425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2" y="116860"/>
                </a:lnTo>
                <a:lnTo>
                  <a:pt x="102856" y="44744"/>
                </a:lnTo>
                <a:close/>
              </a:path>
              <a:path w="106422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5" y="44744"/>
                </a:lnTo>
                <a:lnTo>
                  <a:pt x="102856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987935" y="5465617"/>
            <a:ext cx="1999211" cy="536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159190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134393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8" y="116000"/>
                </a:lnTo>
                <a:lnTo>
                  <a:pt x="96885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2" y="23877"/>
                </a:lnTo>
                <a:lnTo>
                  <a:pt x="122058" y="16593"/>
                </a:lnTo>
                <a:lnTo>
                  <a:pt x="117275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615061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15060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648582" y="5273637"/>
            <a:ext cx="45109" cy="51300"/>
          </a:xfrm>
          <a:custGeom>
            <a:avLst/>
            <a:gdLst/>
            <a:ahLst/>
            <a:cxnLst/>
            <a:rect l="l" t="t" r="r" b="b"/>
            <a:pathLst>
              <a:path w="45109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5"/>
                </a:lnTo>
                <a:lnTo>
                  <a:pt x="11709" y="47510"/>
                </a:lnTo>
                <a:lnTo>
                  <a:pt x="25194" y="51300"/>
                </a:lnTo>
                <a:lnTo>
                  <a:pt x="35608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648581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05462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105461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577462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6577462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6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417619" y="4256115"/>
            <a:ext cx="290945" cy="1924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563244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2504290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2517370" y="5989320"/>
            <a:ext cx="2506286" cy="295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563245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762705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599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8599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040000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040000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34223" y="54785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934222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3288766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3288765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3320746" y="590817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3320745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2968383" y="551839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2968382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370373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370373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394202" y="48192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394201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1866499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8306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3468306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2851040" y="52967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2851040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472882" y="538530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472882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3617565" y="4703867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3617565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4208560" y="5134285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7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8" y="145269"/>
                </a:lnTo>
                <a:lnTo>
                  <a:pt x="104414" y="125802"/>
                </a:lnTo>
                <a:lnTo>
                  <a:pt x="122486" y="89042"/>
                </a:lnTo>
                <a:lnTo>
                  <a:pt x="123909" y="74334"/>
                </a:lnTo>
                <a:lnTo>
                  <a:pt x="123861" y="72686"/>
                </a:ln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4208560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4219890" y="560751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219889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747885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747885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3992893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3992894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2860546" y="511270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2860545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3288766" y="5404609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288765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4044628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4044627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2756455" y="1210210"/>
            <a:ext cx="7271384" cy="25488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800"/>
              </a:lnSpc>
            </a:pPr>
            <a:r>
              <a:rPr lang="en-CA" sz="2400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, clusterin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er analysis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ds 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exponentially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ﬃ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ult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in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creasing di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750"/>
              </a:lnSpc>
              <a:spcBef>
                <a:spcPts val="18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236220">
              <a:lnSpc>
                <a:spcPct val="990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To und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erstand 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w to di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vide th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at hu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ge sp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ace,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BACC6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e need a </a:t>
            </a:r>
            <a:r>
              <a:rPr sz="2400" spc="-25" dirty="0">
                <a:solidFill>
                  <a:srgbClr val="4BACC6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e l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 </a:t>
            </a:r>
            <a:r>
              <a:rPr sz="2400" spc="-20" dirty="0">
                <a:solidFill>
                  <a:srgbClr val="4BACC6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re data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(usually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than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do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 can 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ave).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304549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1426" y="5178829"/>
            <a:ext cx="2726573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990648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22417" y="5273973"/>
            <a:ext cx="123311" cy="114386"/>
          </a:xfrm>
          <a:custGeom>
            <a:avLst/>
            <a:gdLst/>
            <a:ahLst/>
            <a:cxnLst/>
            <a:rect l="l" t="t" r="r" b="b"/>
            <a:pathLst>
              <a:path w="123311" h="114386">
                <a:moveTo>
                  <a:pt x="10965" y="0"/>
                </a:moveTo>
                <a:lnTo>
                  <a:pt x="3916" y="3872"/>
                </a:lnTo>
                <a:lnTo>
                  <a:pt x="0" y="17341"/>
                </a:lnTo>
                <a:lnTo>
                  <a:pt x="3870" y="24390"/>
                </a:lnTo>
                <a:lnTo>
                  <a:pt x="74408" y="44904"/>
                </a:lnTo>
                <a:lnTo>
                  <a:pt x="21831" y="96206"/>
                </a:lnTo>
                <a:lnTo>
                  <a:pt x="21732" y="104246"/>
                </a:lnTo>
                <a:lnTo>
                  <a:pt x="31529" y="114287"/>
                </a:lnTo>
                <a:lnTo>
                  <a:pt x="39569" y="114386"/>
                </a:lnTo>
                <a:lnTo>
                  <a:pt x="123311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45829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93400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34445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59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949737" y="5843847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93401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192861" y="591299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48664" y="4593554"/>
            <a:ext cx="45107" cy="51301"/>
          </a:xfrm>
          <a:custGeom>
            <a:avLst/>
            <a:gdLst/>
            <a:ahLst/>
            <a:cxnLst/>
            <a:rect l="l" t="t" r="r" b="b"/>
            <a:pathLst>
              <a:path w="45107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10"/>
                </a:lnTo>
                <a:lnTo>
                  <a:pt x="25191" y="51301"/>
                </a:lnTo>
                <a:lnTo>
                  <a:pt x="35605" y="46499"/>
                </a:lnTo>
                <a:lnTo>
                  <a:pt x="42760" y="35294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48663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1430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77099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60480" y="6678619"/>
            <a:ext cx="114551" cy="119350"/>
          </a:xfrm>
          <a:custGeom>
            <a:avLst/>
            <a:gdLst/>
            <a:ahLst/>
            <a:cxnLst/>
            <a:rect l="l" t="t" r="r" b="b"/>
            <a:pathLst>
              <a:path w="114551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1" y="9342"/>
                </a:lnTo>
                <a:lnTo>
                  <a:pt x="42754" y="2675"/>
                </a:lnTo>
                <a:lnTo>
                  <a:pt x="28985" y="0"/>
                </a:lnTo>
                <a:close/>
              </a:path>
              <a:path w="114551" h="119350">
                <a:moveTo>
                  <a:pt x="102906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1" y="75048"/>
                </a:lnTo>
                <a:lnTo>
                  <a:pt x="110102" y="61744"/>
                </a:lnTo>
                <a:lnTo>
                  <a:pt x="102906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8604C2EA-8C9A-9A46-BB6C-605F94E72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/>
          <p:nvPr/>
        </p:nvSpPr>
        <p:spPr>
          <a:xfrm>
            <a:off x="9594262" y="4800100"/>
            <a:ext cx="45107" cy="51300"/>
          </a:xfrm>
          <a:custGeom>
            <a:avLst/>
            <a:gdLst/>
            <a:ahLst/>
            <a:cxnLst/>
            <a:rect l="l" t="t" r="r" b="b"/>
            <a:pathLst>
              <a:path w="45107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1"/>
                </a:lnTo>
                <a:lnTo>
                  <a:pt x="11707" y="47508"/>
                </a:lnTo>
                <a:lnTo>
                  <a:pt x="25191" y="51300"/>
                </a:lnTo>
                <a:lnTo>
                  <a:pt x="35605" y="46498"/>
                </a:lnTo>
                <a:lnTo>
                  <a:pt x="42760" y="35293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594261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941426" y="4617720"/>
            <a:ext cx="2514599" cy="1404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993400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0185262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7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5" y="106405"/>
                </a:lnTo>
                <a:lnTo>
                  <a:pt x="60990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941425" y="4405746"/>
            <a:ext cx="2024148" cy="161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993401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697325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7" y="30849"/>
                </a:lnTo>
                <a:lnTo>
                  <a:pt x="53506" y="98955"/>
                </a:lnTo>
                <a:lnTo>
                  <a:pt x="56647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7" y="15224"/>
                </a:lnTo>
                <a:lnTo>
                  <a:pt x="0" y="21602"/>
                </a:lnTo>
                <a:lnTo>
                  <a:pt x="1823" y="35511"/>
                </a:lnTo>
                <a:lnTo>
                  <a:pt x="8201" y="40408"/>
                </a:lnTo>
                <a:lnTo>
                  <a:pt x="81037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41425" y="5935286"/>
            <a:ext cx="1866206" cy="9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993400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35272" y="6577411"/>
            <a:ext cx="124209" cy="109827"/>
          </a:xfrm>
          <a:custGeom>
            <a:avLst/>
            <a:gdLst/>
            <a:ahLst/>
            <a:cxnLst/>
            <a:rect l="l" t="t" r="r" b="b"/>
            <a:pathLst>
              <a:path w="124209" h="109827">
                <a:moveTo>
                  <a:pt x="45913" y="0"/>
                </a:moveTo>
                <a:lnTo>
                  <a:pt x="34702" y="8432"/>
                </a:lnTo>
                <a:lnTo>
                  <a:pt x="33576" y="16394"/>
                </a:lnTo>
                <a:lnTo>
                  <a:pt x="77735" y="75099"/>
                </a:lnTo>
                <a:lnTo>
                  <a:pt x="4898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7" y="109827"/>
                </a:lnTo>
                <a:lnTo>
                  <a:pt x="124209" y="94627"/>
                </a:lnTo>
                <a:lnTo>
                  <a:pt x="53874" y="1125"/>
                </a:lnTo>
                <a:lnTo>
                  <a:pt x="4591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941426" y="5964381"/>
            <a:ext cx="814647" cy="87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995190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93404" y="6553386"/>
            <a:ext cx="115354" cy="118792"/>
          </a:xfrm>
          <a:custGeom>
            <a:avLst/>
            <a:gdLst/>
            <a:ahLst/>
            <a:cxnLst/>
            <a:rect l="l" t="t" r="r" b="b"/>
            <a:pathLst>
              <a:path w="115354" h="118792">
                <a:moveTo>
                  <a:pt x="11328" y="59518"/>
                </a:moveTo>
                <a:lnTo>
                  <a:pt x="4199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4" y="118792"/>
                </a:lnTo>
                <a:lnTo>
                  <a:pt x="107389" y="81517"/>
                </a:lnTo>
                <a:lnTo>
                  <a:pt x="81415" y="81517"/>
                </a:lnTo>
                <a:lnTo>
                  <a:pt x="11328" y="59518"/>
                </a:lnTo>
                <a:close/>
              </a:path>
              <a:path w="115354" h="118792">
                <a:moveTo>
                  <a:pt x="84157" y="0"/>
                </a:moveTo>
                <a:lnTo>
                  <a:pt x="70439" y="2931"/>
                </a:lnTo>
                <a:lnTo>
                  <a:pt x="66066" y="9679"/>
                </a:lnTo>
                <a:lnTo>
                  <a:pt x="81415" y="81517"/>
                </a:lnTo>
                <a:lnTo>
                  <a:pt x="107389" y="81517"/>
                </a:lnTo>
                <a:lnTo>
                  <a:pt x="90906" y="4372"/>
                </a:lnTo>
                <a:lnTo>
                  <a:pt x="8415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04513" y="5968539"/>
            <a:ext cx="332509" cy="868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857018" y="5998286"/>
            <a:ext cx="122278" cy="648849"/>
          </a:xfrm>
          <a:custGeom>
            <a:avLst/>
            <a:gdLst/>
            <a:ahLst/>
            <a:cxnLst/>
            <a:rect l="l" t="t" r="r" b="b"/>
            <a:pathLst>
              <a:path w="122278" h="648849">
                <a:moveTo>
                  <a:pt x="122278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813133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0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6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794269" y="4081549"/>
            <a:ext cx="1242752" cy="1936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55509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42585" y="4209851"/>
            <a:ext cx="104667" cy="122623"/>
          </a:xfrm>
          <a:custGeom>
            <a:avLst/>
            <a:gdLst/>
            <a:ahLst/>
            <a:cxnLst/>
            <a:rect l="l" t="t" r="r" b="b"/>
            <a:pathLst>
              <a:path w="104667" h="122623">
                <a:moveTo>
                  <a:pt x="0" y="0"/>
                </a:moveTo>
                <a:lnTo>
                  <a:pt x="1209" y="116996"/>
                </a:lnTo>
                <a:lnTo>
                  <a:pt x="6954" y="122623"/>
                </a:lnTo>
                <a:lnTo>
                  <a:pt x="20981" y="122478"/>
                </a:lnTo>
                <a:lnTo>
                  <a:pt x="26607" y="116734"/>
                </a:lnTo>
                <a:lnTo>
                  <a:pt x="25849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7" h="122623">
                <a:moveTo>
                  <a:pt x="78413" y="43277"/>
                </a:moveTo>
                <a:lnTo>
                  <a:pt x="25849" y="43277"/>
                </a:lnTo>
                <a:lnTo>
                  <a:pt x="90163" y="78774"/>
                </a:lnTo>
                <a:lnTo>
                  <a:pt x="97889" y="76544"/>
                </a:lnTo>
                <a:lnTo>
                  <a:pt x="104667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97188" y="4110643"/>
            <a:ext cx="739832" cy="1857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451831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8976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4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4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8" y="78121"/>
                </a:lnTo>
                <a:lnTo>
                  <a:pt x="78624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966364" y="4289367"/>
            <a:ext cx="997527" cy="17290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024659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718558" y="4414473"/>
            <a:ext cx="106422" cy="123512"/>
          </a:xfrm>
          <a:custGeom>
            <a:avLst/>
            <a:gdLst/>
            <a:ahLst/>
            <a:cxnLst/>
            <a:rect l="l" t="t" r="r" b="b"/>
            <a:pathLst>
              <a:path w="106422" h="123512">
                <a:moveTo>
                  <a:pt x="102856" y="44744"/>
                </a:moveTo>
                <a:lnTo>
                  <a:pt x="77425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2" y="116860"/>
                </a:lnTo>
                <a:lnTo>
                  <a:pt x="102856" y="44744"/>
                </a:lnTo>
                <a:close/>
              </a:path>
              <a:path w="106422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5" y="44744"/>
                </a:lnTo>
                <a:lnTo>
                  <a:pt x="102856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987935" y="5465617"/>
            <a:ext cx="1999211" cy="536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159190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134393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8" y="116000"/>
                </a:lnTo>
                <a:lnTo>
                  <a:pt x="96885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2" y="23877"/>
                </a:lnTo>
                <a:lnTo>
                  <a:pt x="122058" y="16593"/>
                </a:lnTo>
                <a:lnTo>
                  <a:pt x="117275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615061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15060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648582" y="5273637"/>
            <a:ext cx="45109" cy="51300"/>
          </a:xfrm>
          <a:custGeom>
            <a:avLst/>
            <a:gdLst/>
            <a:ahLst/>
            <a:cxnLst/>
            <a:rect l="l" t="t" r="r" b="b"/>
            <a:pathLst>
              <a:path w="45109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5"/>
                </a:lnTo>
                <a:lnTo>
                  <a:pt x="11709" y="47510"/>
                </a:lnTo>
                <a:lnTo>
                  <a:pt x="25194" y="51300"/>
                </a:lnTo>
                <a:lnTo>
                  <a:pt x="35608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648581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05462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105461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577462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6577462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6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417619" y="4256115"/>
            <a:ext cx="290945" cy="1924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563244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2504290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2517370" y="5989320"/>
            <a:ext cx="2506286" cy="295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563245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762705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599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8599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040000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040000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34223" y="54785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934222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3288766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3288765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3320746" y="590817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3320745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2968383" y="551839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2968382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370373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370373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394202" y="48192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394201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1866499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8306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3468306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2851040" y="52967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2851040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472882" y="538530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472882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3617565" y="4703867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3617565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4208560" y="5134285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7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8" y="145269"/>
                </a:lnTo>
                <a:lnTo>
                  <a:pt x="104414" y="125802"/>
                </a:lnTo>
                <a:lnTo>
                  <a:pt x="122486" y="89042"/>
                </a:lnTo>
                <a:lnTo>
                  <a:pt x="123909" y="74334"/>
                </a:lnTo>
                <a:lnTo>
                  <a:pt x="123861" y="72686"/>
                </a:ln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4208560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4219890" y="560751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219889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747885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747885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3992893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3992894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2860546" y="511270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2860545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3288766" y="5404609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288765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4044628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4044627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2756456" y="1210210"/>
            <a:ext cx="7146925" cy="25488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42545">
              <a:lnSpc>
                <a:spcPts val="2800"/>
              </a:lnSpc>
            </a:pP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ts 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f f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eatures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, 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ts 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f 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ata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is best.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at if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d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’t 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ave the luxu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ry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gin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unts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data?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</a:pPr>
            <a:endParaRPr sz="600" dirty="0"/>
          </a:p>
          <a:p>
            <a:pPr marL="12700" marR="12700">
              <a:lnSpc>
                <a:spcPts val="5800"/>
              </a:lnSpc>
            </a:pP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all f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eatures 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vide the same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sz="24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reduce the di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ns (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ress the data)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120"/>
              </a:lnSpc>
            </a:pP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ecess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aril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 too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lang="en-CA" sz="2400" spc="-10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304549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2"/>
            <a:ext cx="290512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8C145689-E31B-2B4B-8C67-4DABB7226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1523C19E-72EF-D546-BD3A-F70F7A6F344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9A156E71-AB06-9D4A-9090-EF9F9CDD1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0E2E245D-148D-CE44-9A6B-052FC854CAF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6486946" y="1366085"/>
            <a:ext cx="124590" cy="4838599"/>
          </a:xfrm>
          <a:custGeom>
            <a:avLst/>
            <a:gdLst/>
            <a:ahLst/>
            <a:cxnLst/>
            <a:rect l="l" t="t" r="r" b="b"/>
            <a:pathLst>
              <a:path w="124590" h="4838599">
                <a:moveTo>
                  <a:pt x="124590" y="0"/>
                </a:moveTo>
                <a:lnTo>
                  <a:pt x="0" y="4838599"/>
                </a:lnTo>
              </a:path>
            </a:pathLst>
          </a:custGeom>
          <a:ln w="63499">
            <a:noFill/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6486920" y="1440018"/>
            <a:ext cx="120058" cy="4960783"/>
          </a:xfrm>
          <a:prstGeom prst="line">
            <a:avLst/>
          </a:prstGeom>
          <a:ln w="60325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73">
            <a:extLst>
              <a:ext uri="{FF2B5EF4-FFF2-40B4-BE49-F238E27FC236}">
                <a16:creationId xmlns:a16="http://schemas.microsoft.com/office/drawing/2014/main" id="{8DE9F959-5B45-FB4C-99CB-C3D1003D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Subtitle 76">
            <a:extLst>
              <a:ext uri="{FF2B5EF4-FFF2-40B4-BE49-F238E27FC236}">
                <a16:creationId xmlns:a16="http://schemas.microsoft.com/office/drawing/2014/main" id="{1FB60788-7041-E248-B2F9-7EF2D32F6A3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67470D05-62FB-BF43-9CF0-5473E66A5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CFF21ED1-BC46-824E-A9B7-0022D71FFF0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ross 73"/>
          <p:cNvSpPr/>
          <p:nvPr/>
        </p:nvSpPr>
        <p:spPr>
          <a:xfrm rot="18850306">
            <a:off x="2645647" y="3025591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1" name="Title 70">
            <a:extLst>
              <a:ext uri="{FF2B5EF4-FFF2-40B4-BE49-F238E27FC236}">
                <a16:creationId xmlns:a16="http://schemas.microsoft.com/office/drawing/2014/main" id="{8C95686F-7D60-8D44-B886-9F988AF58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Subtitle 71">
            <a:extLst>
              <a:ext uri="{FF2B5EF4-FFF2-40B4-BE49-F238E27FC236}">
                <a16:creationId xmlns:a16="http://schemas.microsoft.com/office/drawing/2014/main" id="{97CE5EC4-C42A-224C-A1D3-5BC73E3947F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3524123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899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352412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25631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8" y="339135"/>
                </a:lnTo>
                <a:lnTo>
                  <a:pt x="171954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1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25631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335879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335879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390845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390845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249055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2"/>
                </a:lnTo>
                <a:lnTo>
                  <a:pt x="10518" y="232711"/>
                </a:lnTo>
                <a:lnTo>
                  <a:pt x="29133" y="270191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20"/>
                </a:lnTo>
                <a:lnTo>
                  <a:pt x="284441" y="227838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249055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352412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352412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33541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335410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308873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308873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368590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36859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402943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40294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390845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390845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368590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36859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45606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359964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35996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439532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439532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2" y="44878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44878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48858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48858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352708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352708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456065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439063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43906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422076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42207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446742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446742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45607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45607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46712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467124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412526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412526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4092730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8" y="48692"/>
                </a:lnTo>
                <a:lnTo>
                  <a:pt x="22196" y="82401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3" y="329767"/>
                </a:lnTo>
                <a:lnTo>
                  <a:pt x="242005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8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2"/>
                </a:lnTo>
                <a:lnTo>
                  <a:pt x="282248" y="72525"/>
                </a:lnTo>
                <a:lnTo>
                  <a:pt x="255768" y="40616"/>
                </a:lnTo>
                <a:lnTo>
                  <a:pt x="222697" y="16922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409273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8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8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429868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42986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3" y="492910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492910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402943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40294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471567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47156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429868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42986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45606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43004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43004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5096075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509607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2" y="44878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44878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48858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48858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46417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46417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422783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422783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456065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50913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509139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492151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49215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4852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48521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446742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446742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45607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45607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4984959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498496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46712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467124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48260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482601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4793484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4793484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8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8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484675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484675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499944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49994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3" y="492910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492910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473018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473018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471567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47156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499944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49994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51814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51814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5130012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899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5147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514714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51544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51544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2" y="5173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5173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511944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511944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517856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51785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512976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51297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515266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51526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513297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513297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513001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513518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513518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51842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51842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511934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5119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51733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5173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51535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515357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510095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510095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5130949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513095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513841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51384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514719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514719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5114659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8" y="48692"/>
                </a:lnTo>
                <a:lnTo>
                  <a:pt x="22196" y="82401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3" y="329767"/>
                </a:lnTo>
                <a:lnTo>
                  <a:pt x="242005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8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2"/>
                </a:lnTo>
                <a:lnTo>
                  <a:pt x="282248" y="72525"/>
                </a:lnTo>
                <a:lnTo>
                  <a:pt x="255768" y="40616"/>
                </a:lnTo>
                <a:lnTo>
                  <a:pt x="222697" y="16922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5114660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51604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51604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515332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515332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51643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51643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4" y="514808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51480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512999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512999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5153559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515356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516824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516824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5149365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514936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514580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514580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16160" y="5318258"/>
            <a:ext cx="2731590" cy="0"/>
          </a:xfrm>
          <a:custGeom>
            <a:avLst/>
            <a:gdLst/>
            <a:ahLst/>
            <a:cxnLst/>
            <a:rect l="l" t="t" r="r" b="b"/>
            <a:pathLst>
              <a:path w="2731590">
                <a:moveTo>
                  <a:pt x="0" y="0"/>
                </a:moveTo>
                <a:lnTo>
                  <a:pt x="273159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7" y="5318258"/>
            <a:ext cx="2977253" cy="0"/>
          </a:xfrm>
          <a:custGeom>
            <a:avLst/>
            <a:gdLst/>
            <a:ahLst/>
            <a:cxnLst/>
            <a:rect l="l" t="t" r="r" b="b"/>
            <a:pathLst>
              <a:path w="2977253">
                <a:moveTo>
                  <a:pt x="0" y="0"/>
                </a:moveTo>
                <a:lnTo>
                  <a:pt x="297725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218" y="51814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923145" y="51814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267" y="5130012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899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40119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90" y="5147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013216" y="514714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98" y="51544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954324" y="51544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742" y="5173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838668" y="5173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753" y="511944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540679" y="511944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903" y="517856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673828" y="51785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98" y="512976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66324" y="51297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260" y="515266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747186" y="51526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767" y="513297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9045693" y="513297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117" y="513001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7404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150" y="513518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871076" y="513518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88" y="51842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93114" y="51842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94" y="511934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809019" y="5119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90" y="51733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13216" y="5173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73" y="51535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407800" y="515357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425" y="510095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62351" y="510095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611" y="5130949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11537" y="513095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718" y="513841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9098645" y="51384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89" y="514719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624815" y="514719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5114659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8" y="48692"/>
                </a:lnTo>
                <a:lnTo>
                  <a:pt x="22196" y="82401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3" y="329767"/>
                </a:lnTo>
                <a:lnTo>
                  <a:pt x="242005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8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2"/>
                </a:lnTo>
                <a:lnTo>
                  <a:pt x="282248" y="72525"/>
                </a:lnTo>
                <a:lnTo>
                  <a:pt x="255768" y="40616"/>
                </a:lnTo>
                <a:lnTo>
                  <a:pt x="222697" y="16922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334169" y="5114660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436" y="51604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6142362" y="51604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91" y="515332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366918" y="515332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74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318100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84" y="51643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256910" y="51643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814" y="514808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001740" y="51480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448" y="512999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710374" y="512999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365" y="5153559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435291" y="515356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903" y="516824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673828" y="516824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560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168486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94" y="5149365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6809019" y="514936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78" y="514580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860004" y="514580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6584411" y="4382202"/>
            <a:ext cx="1" cy="1824906"/>
          </a:xfrm>
          <a:custGeom>
            <a:avLst/>
            <a:gdLst/>
            <a:ahLst/>
            <a:cxnLst/>
            <a:rect l="l" t="t" r="r" b="b"/>
            <a:pathLst>
              <a:path w="1" h="1824906">
                <a:moveTo>
                  <a:pt x="0" y="0"/>
                </a:moveTo>
                <a:lnTo>
                  <a:pt x="1" y="1824906"/>
                </a:lnTo>
              </a:path>
            </a:pathLst>
          </a:custGeom>
          <a:ln w="63499">
            <a:solidFill>
              <a:schemeClr val="accent6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C981A1F2-0710-5441-BBAF-D9710E18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ross 77"/>
          <p:cNvSpPr/>
          <p:nvPr/>
        </p:nvSpPr>
        <p:spPr>
          <a:xfrm rot="18850306">
            <a:off x="3035591" y="6039479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B684E080-31B8-6C45-B6B3-F93D13917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3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2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5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5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8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8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4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3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8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89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8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3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7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09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4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1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1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5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ross 77"/>
          <p:cNvSpPr/>
          <p:nvPr/>
        </p:nvSpPr>
        <p:spPr>
          <a:xfrm rot="18850306">
            <a:off x="3035591" y="6039479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Selection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824B15C1-B718-D345-8875-1EA1456A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533184" y="549034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6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09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533184" y="54903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202867" y="549034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6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09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202867" y="54903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880700" y="328974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880700" y="328974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802438" y="445274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802438" y="44527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5" y="2537012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949724" y="253701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7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406428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547688" y="55929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2" y="284762"/>
                </a:lnTo>
                <a:lnTo>
                  <a:pt x="146283" y="282315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547688" y="55929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22524" y="389058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22523" y="38905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239625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306499" y="49377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306499" y="49377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317825" y="389058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317825" y="38905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6" y="404028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321705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875429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875429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533184" y="450867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533184" y="450867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4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3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8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9" y="304589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552398" y="30458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578164" y="517169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578163" y="51716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3" y="364069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961681" y="3640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131673" y="519963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31673" y="51996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647616" y="436565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961683" y="500062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7961681" y="500062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879162" y="33331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879162" y="33331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585829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585829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7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406428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291537" y="256483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291536" y="256483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94A2F4D5-C1B3-0E4A-ADB5-225F5C42D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7094" y="436837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27093" y="43683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259822" y="240092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259822" y="24009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533802" y="481852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533801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73246" y="407469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73245" y="4074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94242" y="230795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6"/>
                </a:lnTo>
                <a:lnTo>
                  <a:pt x="181336" y="265982"/>
                </a:lnTo>
                <a:lnTo>
                  <a:pt x="210045" y="237842"/>
                </a:lnTo>
                <a:lnTo>
                  <a:pt x="230410" y="200059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94241" y="23079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03512" y="254397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503512" y="25439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5125" y="34673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185123" y="346732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000772" y="422535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000772" y="42253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553489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553489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501010" y="380576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501010" y="380576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728336" y="428919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728336" y="42891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47652" y="29134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3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647652" y="29134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9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9070318" y="465169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070318" y="465169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265092" y="32116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8265091" y="32116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93996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593996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8010508" y="389726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10507" y="38972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457570" y="440964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457569" y="440965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3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768210" y="317289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768210" y="31728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464130" y="23911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464129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132512" y="5989320"/>
            <a:ext cx="2506286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6361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75820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019224" y="603752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019223" y="603752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067690" y="603518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067689" y="60351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007318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007317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294370" y="603947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294368" y="603947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019224" y="603323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19223" y="6033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3464157" y="604126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464155" y="60412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243660" y="603805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243659" y="60380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226091" y="603255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226089" y="6032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085999" y="604225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085998" y="60422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30682" y="601777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230681" y="601777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4821675" y="6039424"/>
            <a:ext cx="123910" cy="146527"/>
          </a:xfrm>
          <a:custGeom>
            <a:avLst/>
            <a:gdLst/>
            <a:ahLst/>
            <a:cxnLst/>
            <a:rect l="l" t="t" r="r" b="b"/>
            <a:pathLst>
              <a:path w="123910" h="146527">
                <a:moveTo>
                  <a:pt x="69846" y="0"/>
                </a:moveTo>
                <a:lnTo>
                  <a:pt x="29407" y="12052"/>
                </a:lnTo>
                <a:lnTo>
                  <a:pt x="5138" y="44147"/>
                </a:lnTo>
                <a:lnTo>
                  <a:pt x="0" y="72685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5" y="125801"/>
                </a:lnTo>
                <a:lnTo>
                  <a:pt x="122487" y="89042"/>
                </a:lnTo>
                <a:lnTo>
                  <a:pt x="123910" y="74333"/>
                </a:lnTo>
                <a:lnTo>
                  <a:pt x="123862" y="72685"/>
                </a:lnTo>
                <a:lnTo>
                  <a:pt x="112237" y="30109"/>
                </a:lnTo>
                <a:lnTo>
                  <a:pt x="82443" y="3541"/>
                </a:lnTo>
                <a:lnTo>
                  <a:pt x="69846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821677" y="6039424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1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063876" y="604373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63875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470383" y="604092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470382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103480" y="604511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103479" y="60451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606010" y="604600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606009" y="604600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294370" y="603826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4294368" y="60382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287493" y="4579247"/>
            <a:ext cx="3312795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One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dim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mall sp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ace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qui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 pr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917664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AA69325A-B7BF-B746-BC20-70B53E1B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EC90DD-20CD-CB45-9A65-3E80BF016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6" y="1913790"/>
            <a:ext cx="7221855" cy="25819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Common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nse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Exp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eri</a:t>
            </a:r>
            <a:r>
              <a:rPr sz="2400" spc="-20" dirty="0">
                <a:solidFill>
                  <a:srgbClr val="4BACC6"/>
                </a:solidFill>
                <a:latin typeface="Calibri"/>
                <a:cs typeface="Calibri"/>
              </a:rPr>
              <a:t>ments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ve a featu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re, ﬁt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again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evaluate results)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19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lang="en-CA" sz="2400" spc="-15" dirty="0">
                <a:solidFill>
                  <a:srgbClr val="9BBB59"/>
                </a:solidFill>
                <a:latin typeface="Calibri"/>
                <a:cs typeface="Calibri"/>
              </a:rPr>
              <a:t>Regularization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(in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ssion)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400" dirty="0">
                <a:solidFill>
                  <a:srgbClr val="8064A2"/>
                </a:solidFill>
                <a:latin typeface="Calibri"/>
                <a:cs typeface="Calibri"/>
              </a:rPr>
              <a:t>F</a:t>
            </a:r>
            <a:r>
              <a:rPr sz="2400" spc="-15" dirty="0">
                <a:solidFill>
                  <a:srgbClr val="8064A2"/>
                </a:solidFill>
                <a:latin typeface="Calibri"/>
                <a:cs typeface="Calibri"/>
              </a:rPr>
              <a:t>eature s</a:t>
            </a:r>
            <a:r>
              <a:rPr sz="2400" spc="-10" dirty="0">
                <a:solidFill>
                  <a:srgbClr val="8064A2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8064A2"/>
                </a:solidFill>
                <a:latin typeface="Calibri"/>
                <a:cs typeface="Calibri"/>
              </a:rPr>
              <a:t>res</a:t>
            </a:r>
            <a:r>
              <a:rPr sz="2400" spc="-5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(ch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15" baseline="24305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F</a:t>
            </a:r>
            <a:r>
              <a:rPr sz="2400" spc="-495" dirty="0">
                <a:solidFill>
                  <a:srgbClr val="7F7F7F"/>
                </a:solidFill>
                <a:latin typeface="Calibri"/>
                <a:cs typeface="Calibri"/>
              </a:rPr>
              <a:t>-­‐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test, etc. :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electK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est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())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DBAB1F2C-A455-8745-A979-E2DF5A6E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765515"/>
            <a:ext cx="5814695" cy="1914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394460" marR="12700">
              <a:lnSpc>
                <a:spcPts val="2800"/>
              </a:lnSpc>
            </a:pP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I h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ave to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e the di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ns 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lang="en-CA" sz="2400" spc="-15" dirty="0">
                <a:solidFill>
                  <a:srgbClr val="9BBB59"/>
                </a:solidFill>
                <a:latin typeface="Calibri"/>
                <a:cs typeface="Calibri"/>
              </a:rPr>
              <a:t>existing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 features?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4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ross 48"/>
          <p:cNvSpPr/>
          <p:nvPr/>
        </p:nvSpPr>
        <p:spPr>
          <a:xfrm rot="18850306">
            <a:off x="8292401" y="5697879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7C28EC5D-991C-B64A-A6B9-69657097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428564" y="4812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428491" y="481233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407192" y="387958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407118" y="387958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69353" y="288628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69280" y="288628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428564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428491" y="517872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428564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428491" y="45642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417861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417788" y="342718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362819" y="3226318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362746" y="32263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428564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428491" y="45642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439865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439792" y="404960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457080" y="435504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457007" y="435504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3400334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400260" y="257777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390681" y="275297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9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390681" y="275297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799" y="125105"/>
                </a:lnTo>
                <a:lnTo>
                  <a:pt x="289360" y="84712"/>
                </a:lnTo>
                <a:lnTo>
                  <a:pt x="265398" y="50417"/>
                </a:lnTo>
                <a:lnTo>
                  <a:pt x="234363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8"/>
                </a:lnTo>
                <a:lnTo>
                  <a:pt x="2964" y="136617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390726" y="239328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390653" y="239328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457080" y="205325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3457007" y="205325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417861" y="422954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417788" y="422954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428564" y="418502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428491" y="418502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386036" y="345317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385963" y="345317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386036" y="2349490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3385963" y="2349491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765515"/>
            <a:ext cx="5814695" cy="1914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394460" marR="12700">
              <a:lnSpc>
                <a:spcPts val="2800"/>
              </a:lnSpc>
            </a:pP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I h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ave to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e the di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ns 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lang="en-CA" sz="2400" spc="-15" dirty="0">
                <a:solidFill>
                  <a:srgbClr val="9BBB59"/>
                </a:solidFill>
                <a:latin typeface="Calibri"/>
                <a:cs typeface="Calibri"/>
              </a:rPr>
              <a:t>existing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 features?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4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 rot="17360348">
            <a:off x="1578627" y="2988295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7F7F7F"/>
                </a:solidFill>
              </a:rPr>
              <a:t>0.7 (Metacritic Score) + 0.3 (Awards Won)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FFE96FC4-3491-9540-8438-38C5BB53C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52306" y="1774767"/>
            <a:ext cx="1633451" cy="4127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608580" y="1923636"/>
            <a:ext cx="1424092" cy="3910140"/>
          </a:xfrm>
          <a:custGeom>
            <a:avLst/>
            <a:gdLst/>
            <a:ahLst/>
            <a:cxnLst/>
            <a:rect l="l" t="t" r="r" b="b"/>
            <a:pathLst>
              <a:path w="1424092" h="3910140">
                <a:moveTo>
                  <a:pt x="0" y="3910140"/>
                </a:moveTo>
                <a:lnTo>
                  <a:pt x="142409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950581" y="1899952"/>
            <a:ext cx="111527" cy="124239"/>
          </a:xfrm>
          <a:custGeom>
            <a:avLst/>
            <a:gdLst/>
            <a:ahLst/>
            <a:cxnLst/>
            <a:rect l="l" t="t" r="r" b="b"/>
            <a:pathLst>
              <a:path w="111527" h="124239">
                <a:moveTo>
                  <a:pt x="99279" y="47367"/>
                </a:moveTo>
                <a:lnTo>
                  <a:pt x="73468" y="47367"/>
                </a:lnTo>
                <a:lnTo>
                  <a:pt x="86532" y="119655"/>
                </a:lnTo>
                <a:lnTo>
                  <a:pt x="93139" y="124239"/>
                </a:lnTo>
                <a:lnTo>
                  <a:pt x="106944" y="121744"/>
                </a:lnTo>
                <a:lnTo>
                  <a:pt x="111527" y="115138"/>
                </a:lnTo>
                <a:lnTo>
                  <a:pt x="99279" y="47367"/>
                </a:lnTo>
                <a:close/>
              </a:path>
              <a:path w="111527" h="124239">
                <a:moveTo>
                  <a:pt x="90718" y="0"/>
                </a:moveTo>
                <a:lnTo>
                  <a:pt x="737" y="74787"/>
                </a:lnTo>
                <a:lnTo>
                  <a:pt x="0" y="82795"/>
                </a:lnTo>
                <a:lnTo>
                  <a:pt x="8966" y="93583"/>
                </a:lnTo>
                <a:lnTo>
                  <a:pt x="16973" y="94321"/>
                </a:lnTo>
                <a:lnTo>
                  <a:pt x="73468" y="47367"/>
                </a:lnTo>
                <a:lnTo>
                  <a:pt x="99279" y="47367"/>
                </a:lnTo>
                <a:lnTo>
                  <a:pt x="9071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E95EB085-3CF6-C64B-AF9F-BE62A1984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47192" y="4696456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847119" y="469645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516256" y="347130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516182" y="347130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515509" y="267312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515435" y="26731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681225" y="473423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681151" y="473423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534309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534235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9623" y="308715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679549" y="308715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975789" y="284314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975715" y="284314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975789" y="43395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975715" y="43395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79623" y="364132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679549" y="364132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457604" y="407321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457530" y="407321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385790" y="235109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385715" y="235109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654147" y="2309910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9" y="48691"/>
                </a:lnTo>
                <a:lnTo>
                  <a:pt x="22196" y="82400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4" y="329767"/>
                </a:lnTo>
                <a:lnTo>
                  <a:pt x="242006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9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8" y="16921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54146" y="230991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041092" y="206771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041018" y="206771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5826538" y="184910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826464" y="184910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183327" y="400083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183252" y="400083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681225" y="376722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81151" y="376722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828141" y="321881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828067" y="32188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7334541" y="229884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7334467" y="229884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52306" y="1774767"/>
            <a:ext cx="1633451" cy="4127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608580" y="1923636"/>
            <a:ext cx="1424092" cy="3910140"/>
          </a:xfrm>
          <a:custGeom>
            <a:avLst/>
            <a:gdLst/>
            <a:ahLst/>
            <a:cxnLst/>
            <a:rect l="l" t="t" r="r" b="b"/>
            <a:pathLst>
              <a:path w="1424092" h="3910140">
                <a:moveTo>
                  <a:pt x="0" y="3910140"/>
                </a:moveTo>
                <a:lnTo>
                  <a:pt x="142409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950581" y="1899952"/>
            <a:ext cx="111527" cy="124239"/>
          </a:xfrm>
          <a:custGeom>
            <a:avLst/>
            <a:gdLst/>
            <a:ahLst/>
            <a:cxnLst/>
            <a:rect l="l" t="t" r="r" b="b"/>
            <a:pathLst>
              <a:path w="111527" h="124239">
                <a:moveTo>
                  <a:pt x="99279" y="47367"/>
                </a:moveTo>
                <a:lnTo>
                  <a:pt x="73468" y="47367"/>
                </a:lnTo>
                <a:lnTo>
                  <a:pt x="86532" y="119655"/>
                </a:lnTo>
                <a:lnTo>
                  <a:pt x="93139" y="124239"/>
                </a:lnTo>
                <a:lnTo>
                  <a:pt x="106944" y="121744"/>
                </a:lnTo>
                <a:lnTo>
                  <a:pt x="111527" y="115138"/>
                </a:lnTo>
                <a:lnTo>
                  <a:pt x="99279" y="47367"/>
                </a:lnTo>
                <a:close/>
              </a:path>
              <a:path w="111527" h="124239">
                <a:moveTo>
                  <a:pt x="90718" y="0"/>
                </a:moveTo>
                <a:lnTo>
                  <a:pt x="737" y="74787"/>
                </a:lnTo>
                <a:lnTo>
                  <a:pt x="0" y="82795"/>
                </a:lnTo>
                <a:lnTo>
                  <a:pt x="8966" y="93583"/>
                </a:lnTo>
                <a:lnTo>
                  <a:pt x="16973" y="94321"/>
                </a:lnTo>
                <a:lnTo>
                  <a:pt x="73468" y="47367"/>
                </a:lnTo>
                <a:lnTo>
                  <a:pt x="99279" y="47367"/>
                </a:lnTo>
                <a:lnTo>
                  <a:pt x="9071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 rot="17360348">
            <a:off x="1578627" y="2988295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7F7F7F"/>
                </a:solidFill>
              </a:rPr>
              <a:t>0.7 (Metacritic Score) + 0.3 (Awards Won)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Extraction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C7E5EEE0-12EC-7845-A63C-5254A3D6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17996" y="46818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817923" y="468185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598025" y="255535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597951" y="255535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675977" y="23853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675904" y="23853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66646" y="451484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66572" y="451484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013562" y="424322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013489" y="424322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98025" y="2662521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97951" y="2662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29061" y="269859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528987" y="269859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049480" y="406253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049407" y="40625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4451109" y="300255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451035" y="300255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235229" y="35588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235156" y="355885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675977" y="221138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675904" y="221138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862614" y="1753124"/>
            <a:ext cx="310269" cy="339958"/>
          </a:xfrm>
          <a:custGeom>
            <a:avLst/>
            <a:gdLst/>
            <a:ahLst/>
            <a:cxnLst/>
            <a:rect l="l" t="t" r="r" b="b"/>
            <a:pathLst>
              <a:path w="310269" h="339958">
                <a:moveTo>
                  <a:pt x="156870" y="0"/>
                </a:moveTo>
                <a:lnTo>
                  <a:pt x="115366" y="5927"/>
                </a:lnTo>
                <a:lnTo>
                  <a:pt x="78166" y="22679"/>
                </a:lnTo>
                <a:lnTo>
                  <a:pt x="46649" y="48691"/>
                </a:lnTo>
                <a:lnTo>
                  <a:pt x="22196" y="82400"/>
                </a:lnTo>
                <a:lnTo>
                  <a:pt x="6186" y="122242"/>
                </a:lnTo>
                <a:lnTo>
                  <a:pt x="0" y="166654"/>
                </a:lnTo>
                <a:lnTo>
                  <a:pt x="607" y="182381"/>
                </a:lnTo>
                <a:lnTo>
                  <a:pt x="9363" y="226759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6" y="339301"/>
                </a:lnTo>
                <a:lnTo>
                  <a:pt x="206093" y="329767"/>
                </a:lnTo>
                <a:lnTo>
                  <a:pt x="242006" y="310073"/>
                </a:lnTo>
                <a:lnTo>
                  <a:pt x="271629" y="281748"/>
                </a:lnTo>
                <a:lnTo>
                  <a:pt x="293689" y="246318"/>
                </a:lnTo>
                <a:lnTo>
                  <a:pt x="306911" y="205310"/>
                </a:lnTo>
                <a:lnTo>
                  <a:pt x="310269" y="170009"/>
                </a:lnTo>
                <a:lnTo>
                  <a:pt x="309644" y="154638"/>
                </a:lnTo>
                <a:lnTo>
                  <a:pt x="300690" y="111061"/>
                </a:lnTo>
                <a:lnTo>
                  <a:pt x="282249" y="72525"/>
                </a:lnTo>
                <a:lnTo>
                  <a:pt x="255769" y="40616"/>
                </a:lnTo>
                <a:lnTo>
                  <a:pt x="222699" y="16922"/>
                </a:lnTo>
                <a:lnTo>
                  <a:pt x="184486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862614" y="1753125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747260" y="201912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747186" y="20191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879124" y="172435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879050" y="17243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51109" y="308715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451035" y="308715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196396" y="366593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196323" y="366593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382145" y="313126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382072" y="313126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806484" y="192348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806410" y="192348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52306" y="1774767"/>
            <a:ext cx="1633451" cy="4127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608580" y="1923636"/>
            <a:ext cx="1424092" cy="3910140"/>
          </a:xfrm>
          <a:custGeom>
            <a:avLst/>
            <a:gdLst/>
            <a:ahLst/>
            <a:cxnLst/>
            <a:rect l="l" t="t" r="r" b="b"/>
            <a:pathLst>
              <a:path w="1424092" h="3910140">
                <a:moveTo>
                  <a:pt x="0" y="3910140"/>
                </a:moveTo>
                <a:lnTo>
                  <a:pt x="142409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950581" y="1899952"/>
            <a:ext cx="111527" cy="124239"/>
          </a:xfrm>
          <a:custGeom>
            <a:avLst/>
            <a:gdLst/>
            <a:ahLst/>
            <a:cxnLst/>
            <a:rect l="l" t="t" r="r" b="b"/>
            <a:pathLst>
              <a:path w="111527" h="124239">
                <a:moveTo>
                  <a:pt x="99279" y="47367"/>
                </a:moveTo>
                <a:lnTo>
                  <a:pt x="73468" y="47367"/>
                </a:lnTo>
                <a:lnTo>
                  <a:pt x="86532" y="119655"/>
                </a:lnTo>
                <a:lnTo>
                  <a:pt x="93139" y="124239"/>
                </a:lnTo>
                <a:lnTo>
                  <a:pt x="106944" y="121744"/>
                </a:lnTo>
                <a:lnTo>
                  <a:pt x="111527" y="115138"/>
                </a:lnTo>
                <a:lnTo>
                  <a:pt x="99279" y="47367"/>
                </a:lnTo>
                <a:close/>
              </a:path>
              <a:path w="111527" h="124239">
                <a:moveTo>
                  <a:pt x="90718" y="0"/>
                </a:moveTo>
                <a:lnTo>
                  <a:pt x="737" y="74787"/>
                </a:lnTo>
                <a:lnTo>
                  <a:pt x="0" y="82795"/>
                </a:lnTo>
                <a:lnTo>
                  <a:pt x="8966" y="93583"/>
                </a:lnTo>
                <a:lnTo>
                  <a:pt x="16973" y="94321"/>
                </a:lnTo>
                <a:lnTo>
                  <a:pt x="73468" y="47367"/>
                </a:lnTo>
                <a:lnTo>
                  <a:pt x="99279" y="47367"/>
                </a:lnTo>
                <a:lnTo>
                  <a:pt x="9071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 rot="17360348">
            <a:off x="1578627" y="2988295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7F7F7F"/>
                </a:solidFill>
              </a:rPr>
              <a:t>0.7 (Metacritic Score) + 0.3 (Awards Won)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D94ADA9F-DCC7-3D4A-A55F-DDB30104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Extraction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3C6B2806-9413-564D-823A-E90CEAA4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556462" y="1974274"/>
            <a:ext cx="6043352" cy="3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8580" y="2115923"/>
            <a:ext cx="5823136" cy="3717855"/>
          </a:xfrm>
          <a:custGeom>
            <a:avLst/>
            <a:gdLst/>
            <a:ahLst/>
            <a:cxnLst/>
            <a:rect l="l" t="t" r="r" b="b"/>
            <a:pathLst>
              <a:path w="5823136" h="3717855">
                <a:moveTo>
                  <a:pt x="0" y="3717855"/>
                </a:moveTo>
                <a:lnTo>
                  <a:pt x="582313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330601" y="2102357"/>
            <a:ext cx="108428" cy="106536"/>
          </a:xfrm>
          <a:custGeom>
            <a:avLst/>
            <a:gdLst/>
            <a:ahLst/>
            <a:cxnLst/>
            <a:rect l="l" t="t" r="r" b="b"/>
            <a:pathLst>
              <a:path w="108428" h="106536">
                <a:moveTo>
                  <a:pt x="108428" y="27127"/>
                </a:moveTo>
                <a:lnTo>
                  <a:pt x="79872" y="27127"/>
                </a:lnTo>
                <a:lnTo>
                  <a:pt x="46309" y="92471"/>
                </a:lnTo>
                <a:lnTo>
                  <a:pt x="48769" y="100126"/>
                </a:lnTo>
                <a:lnTo>
                  <a:pt x="61248" y="106536"/>
                </a:lnTo>
                <a:lnTo>
                  <a:pt x="68903" y="104076"/>
                </a:lnTo>
                <a:lnTo>
                  <a:pt x="108428" y="27127"/>
                </a:lnTo>
                <a:close/>
              </a:path>
              <a:path w="108428" h="106536">
                <a:moveTo>
                  <a:pt x="122361" y="0"/>
                </a:moveTo>
                <a:lnTo>
                  <a:pt x="5453" y="4696"/>
                </a:lnTo>
                <a:lnTo>
                  <a:pt x="0" y="10605"/>
                </a:lnTo>
                <a:lnTo>
                  <a:pt x="562" y="24622"/>
                </a:lnTo>
                <a:lnTo>
                  <a:pt x="6471" y="30076"/>
                </a:lnTo>
                <a:lnTo>
                  <a:pt x="79872" y="27127"/>
                </a:lnTo>
                <a:lnTo>
                  <a:pt x="108428" y="27127"/>
                </a:lnTo>
                <a:lnTo>
                  <a:pt x="12236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 rot="19653354">
            <a:off x="3921566" y="1487689"/>
            <a:ext cx="512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0.398 (Metacritic Score) + 0.602 (Awards Won)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A9350720-27CC-C241-8EC8-B1E9232D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330798" y="51349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330725" y="51349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312754" y="323981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312679" y="323981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577390" y="3057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577316" y="3057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897158" y="474674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897084" y="47467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9485" y="46372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9410" y="46372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593844" y="36619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593770" y="36619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570781" y="428908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570707" y="428908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624889" y="367634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624815" y="367634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103285" y="401638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103211" y="401638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131697" y="333118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131622" y="33311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37866" y="349193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37791" y="349193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108503" y="271077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108430" y="271077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661754" y="3632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61679" y="36327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717698" y="424850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717623" y="424850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54389" y="40350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54314" y="40350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662989" y="237887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62915" y="237887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556462" y="1974274"/>
            <a:ext cx="6043352" cy="3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8580" y="2115923"/>
            <a:ext cx="5823136" cy="3717855"/>
          </a:xfrm>
          <a:custGeom>
            <a:avLst/>
            <a:gdLst/>
            <a:ahLst/>
            <a:cxnLst/>
            <a:rect l="l" t="t" r="r" b="b"/>
            <a:pathLst>
              <a:path w="5823136" h="3717855">
                <a:moveTo>
                  <a:pt x="0" y="3717855"/>
                </a:moveTo>
                <a:lnTo>
                  <a:pt x="582313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330601" y="2102357"/>
            <a:ext cx="108428" cy="106536"/>
          </a:xfrm>
          <a:custGeom>
            <a:avLst/>
            <a:gdLst/>
            <a:ahLst/>
            <a:cxnLst/>
            <a:rect l="l" t="t" r="r" b="b"/>
            <a:pathLst>
              <a:path w="108428" h="106536">
                <a:moveTo>
                  <a:pt x="108428" y="27127"/>
                </a:moveTo>
                <a:lnTo>
                  <a:pt x="79872" y="27127"/>
                </a:lnTo>
                <a:lnTo>
                  <a:pt x="46309" y="92471"/>
                </a:lnTo>
                <a:lnTo>
                  <a:pt x="48769" y="100126"/>
                </a:lnTo>
                <a:lnTo>
                  <a:pt x="61248" y="106536"/>
                </a:lnTo>
                <a:lnTo>
                  <a:pt x="68903" y="104076"/>
                </a:lnTo>
                <a:lnTo>
                  <a:pt x="108428" y="27127"/>
                </a:lnTo>
                <a:close/>
              </a:path>
              <a:path w="108428" h="106536">
                <a:moveTo>
                  <a:pt x="122361" y="0"/>
                </a:moveTo>
                <a:lnTo>
                  <a:pt x="5453" y="4696"/>
                </a:lnTo>
                <a:lnTo>
                  <a:pt x="0" y="10605"/>
                </a:lnTo>
                <a:lnTo>
                  <a:pt x="562" y="24622"/>
                </a:lnTo>
                <a:lnTo>
                  <a:pt x="6471" y="30076"/>
                </a:lnTo>
                <a:lnTo>
                  <a:pt x="79872" y="27127"/>
                </a:lnTo>
                <a:lnTo>
                  <a:pt x="108428" y="27127"/>
                </a:lnTo>
                <a:lnTo>
                  <a:pt x="12236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 rot="19653354">
            <a:off x="3921566" y="1487689"/>
            <a:ext cx="512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0.398 (Metacritic Score) + 0.602 (Awards Won)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(PCA)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3859DF5-1071-DE41-A751-3DB6F9CCD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330798" y="51349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330725" y="51349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312754" y="323981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312679" y="323981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577390" y="3057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577316" y="3057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897158" y="474674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897084" y="47467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9485" y="46372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9410" y="46372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593844" y="36619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593770" y="36619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570781" y="428908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570707" y="428908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624889" y="367634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624815" y="367634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103285" y="401638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103211" y="401638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131697" y="333118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131622" y="33311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37866" y="349193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37791" y="349193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108503" y="271077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108430" y="271077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661754" y="3632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61679" y="36327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717698" y="424850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717623" y="424850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54389" y="40350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54314" y="40350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662989" y="237887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62915" y="237887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556462" y="1974274"/>
            <a:ext cx="6043352" cy="3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8580" y="2115923"/>
            <a:ext cx="5823136" cy="3717855"/>
          </a:xfrm>
          <a:custGeom>
            <a:avLst/>
            <a:gdLst/>
            <a:ahLst/>
            <a:cxnLst/>
            <a:rect l="l" t="t" r="r" b="b"/>
            <a:pathLst>
              <a:path w="5823136" h="3717855">
                <a:moveTo>
                  <a:pt x="0" y="3717855"/>
                </a:moveTo>
                <a:lnTo>
                  <a:pt x="582313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330601" y="2102357"/>
            <a:ext cx="108428" cy="106536"/>
          </a:xfrm>
          <a:custGeom>
            <a:avLst/>
            <a:gdLst/>
            <a:ahLst/>
            <a:cxnLst/>
            <a:rect l="l" t="t" r="r" b="b"/>
            <a:pathLst>
              <a:path w="108428" h="106536">
                <a:moveTo>
                  <a:pt x="108428" y="27127"/>
                </a:moveTo>
                <a:lnTo>
                  <a:pt x="79872" y="27127"/>
                </a:lnTo>
                <a:lnTo>
                  <a:pt x="46309" y="92471"/>
                </a:lnTo>
                <a:lnTo>
                  <a:pt x="48769" y="100126"/>
                </a:lnTo>
                <a:lnTo>
                  <a:pt x="61248" y="106536"/>
                </a:lnTo>
                <a:lnTo>
                  <a:pt x="68903" y="104076"/>
                </a:lnTo>
                <a:lnTo>
                  <a:pt x="108428" y="27127"/>
                </a:lnTo>
                <a:close/>
              </a:path>
              <a:path w="108428" h="106536">
                <a:moveTo>
                  <a:pt x="122361" y="0"/>
                </a:moveTo>
                <a:lnTo>
                  <a:pt x="5453" y="4696"/>
                </a:lnTo>
                <a:lnTo>
                  <a:pt x="0" y="10605"/>
                </a:lnTo>
                <a:lnTo>
                  <a:pt x="562" y="24622"/>
                </a:lnTo>
                <a:lnTo>
                  <a:pt x="6471" y="30076"/>
                </a:lnTo>
                <a:lnTo>
                  <a:pt x="79872" y="27127"/>
                </a:lnTo>
                <a:lnTo>
                  <a:pt x="108428" y="27127"/>
                </a:lnTo>
                <a:lnTo>
                  <a:pt x="12236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5" name="TextBox 54"/>
          <p:cNvSpPr txBox="1"/>
          <p:nvPr/>
        </p:nvSpPr>
        <p:spPr>
          <a:xfrm rot="19653354">
            <a:off x="4008546" y="1456913"/>
            <a:ext cx="5126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0.398 (Metacritic Score) + 0.602 (Awards Won)</a:t>
            </a:r>
          </a:p>
          <a:p>
            <a:pPr algn="ctr"/>
            <a:r>
              <a:rPr lang="en-CA" sz="2000" dirty="0">
                <a:solidFill>
                  <a:srgbClr val="F79646"/>
                </a:solidFill>
              </a:rPr>
              <a:t>Optimum!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028604" y="4256115"/>
            <a:ext cx="295101" cy="192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6360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17406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4"/>
                </a:lnTo>
                <a:lnTo>
                  <a:pt x="2045" y="108840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79615" y="4579248"/>
            <a:ext cx="5844540" cy="888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2016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17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2512" y="5989320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176361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375820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019224" y="603752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019223" y="603752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067690" y="603518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067689" y="60351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07318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007317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294370" y="603947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294368" y="603947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019224" y="603323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019223" y="6033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464157" y="604126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464155" y="60412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243660" y="603805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243659" y="60380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26091" y="603255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226089" y="6032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085999" y="604225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085998" y="60422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230682" y="601777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230681" y="601777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821675" y="6039424"/>
            <a:ext cx="123910" cy="146527"/>
          </a:xfrm>
          <a:custGeom>
            <a:avLst/>
            <a:gdLst/>
            <a:ahLst/>
            <a:cxnLst/>
            <a:rect l="l" t="t" r="r" b="b"/>
            <a:pathLst>
              <a:path w="123910" h="146527">
                <a:moveTo>
                  <a:pt x="69846" y="0"/>
                </a:moveTo>
                <a:lnTo>
                  <a:pt x="29407" y="12052"/>
                </a:lnTo>
                <a:lnTo>
                  <a:pt x="5138" y="44147"/>
                </a:lnTo>
                <a:lnTo>
                  <a:pt x="0" y="72685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5" y="125801"/>
                </a:lnTo>
                <a:lnTo>
                  <a:pt x="122487" y="89042"/>
                </a:lnTo>
                <a:lnTo>
                  <a:pt x="123910" y="74333"/>
                </a:lnTo>
                <a:lnTo>
                  <a:pt x="123862" y="72685"/>
                </a:lnTo>
                <a:lnTo>
                  <a:pt x="112237" y="30109"/>
                </a:lnTo>
                <a:lnTo>
                  <a:pt x="82443" y="3541"/>
                </a:lnTo>
                <a:lnTo>
                  <a:pt x="69846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821677" y="6039424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1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063876" y="604373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063875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470383" y="604092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470382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103480" y="604511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103479" y="60451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606010" y="604600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606009" y="604600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294370" y="603826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294368" y="60382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6FD0DA00-44DE-324B-B756-50A547BC1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" name="object 75"/>
          <p:cNvSpPr txBox="1"/>
          <p:nvPr/>
        </p:nvSpPr>
        <p:spPr>
          <a:xfrm>
            <a:off x="3917664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773E5-1DDF-7C4C-9B55-E98BAFCB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0"/>
            <a:ext cx="5388610" cy="7531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42440E-94EE-404B-AF0C-E2737897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1"/>
            <a:ext cx="6322060" cy="1962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2D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+ 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35711-7807-504F-BF96-BDF1CAF7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1"/>
            <a:ext cx="6322060" cy="3131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2D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+ 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eature selec</a:t>
            </a:r>
            <a:r>
              <a:rPr lang="en-US" sz="2800" spc="125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n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3DB95-3EC9-D342-9C79-DD29AAD7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1"/>
            <a:ext cx="6947534" cy="42868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2D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+ 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eature selec</a:t>
            </a:r>
            <a:r>
              <a:rPr lang="en-US" sz="2800" spc="125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n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19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eature extrac</a:t>
            </a:r>
            <a:r>
              <a:rPr lang="en-US" sz="2800" spc="125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n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(0.4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*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+ 0.6*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Selection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04EDFEE1-47C9-E040-AF97-F9065635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Selection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6FE6C963-EFCC-CD45-9C29-BBC0560C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7094" y="436837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27093" y="43683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259822" y="240092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259822" y="24009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533802" y="481852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533801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73246" y="407469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73245" y="4074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94242" y="230795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6"/>
                </a:lnTo>
                <a:lnTo>
                  <a:pt x="181336" y="265982"/>
                </a:lnTo>
                <a:lnTo>
                  <a:pt x="210045" y="237842"/>
                </a:lnTo>
                <a:lnTo>
                  <a:pt x="230410" y="200059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94241" y="23079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03512" y="254397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503512" y="25439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5125" y="34673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185123" y="346732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000772" y="422535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000772" y="42253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553489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553489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501010" y="380576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501010" y="380576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728336" y="428919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728336" y="42891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47652" y="29134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3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647652" y="29134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9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9070318" y="465169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070318" y="465169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265092" y="32116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8265091" y="32116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93996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593996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8010508" y="389726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10507" y="38972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457570" y="440964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457569" y="440965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3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768210" y="317289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768210" y="31728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464130" y="23911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464129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/>
          <p:nvPr/>
        </p:nvSpPr>
        <p:spPr>
          <a:xfrm>
            <a:off x="5421680" y="1839506"/>
            <a:ext cx="4759101" cy="3331724"/>
          </a:xfrm>
          <a:custGeom>
            <a:avLst/>
            <a:gdLst/>
            <a:ahLst/>
            <a:cxnLst/>
            <a:rect l="l" t="t" r="r" b="b"/>
            <a:pathLst>
              <a:path w="4759101" h="3331724">
                <a:moveTo>
                  <a:pt x="0" y="0"/>
                </a:moveTo>
                <a:lnTo>
                  <a:pt x="4759101" y="0"/>
                </a:lnTo>
                <a:lnTo>
                  <a:pt x="4759101" y="3331724"/>
                </a:lnTo>
                <a:lnTo>
                  <a:pt x="0" y="3331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Selection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6C80F181-7A36-1A40-B12D-75CE02D3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7094" y="436837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27093" y="43683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259822" y="240092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259822" y="24009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533802" y="481852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533801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73246" y="407469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73245" y="4074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94242" y="230795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6"/>
                </a:lnTo>
                <a:lnTo>
                  <a:pt x="181336" y="265982"/>
                </a:lnTo>
                <a:lnTo>
                  <a:pt x="210045" y="237842"/>
                </a:lnTo>
                <a:lnTo>
                  <a:pt x="230410" y="200059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94241" y="23079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03512" y="254397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503512" y="25439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5125" y="34673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185123" y="346732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000772" y="422535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000772" y="42253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553489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553489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501010" y="380576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501010" y="380576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728336" y="428919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728336" y="42891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47652" y="29134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3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647652" y="29134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9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9070318" y="465169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070318" y="465169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265092" y="32116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8265091" y="32116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93996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593996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8010508" y="389726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10507" y="38972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457570" y="440964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457569" y="440965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3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768210" y="317289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768210" y="31728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464130" y="23911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464129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5B7297D7-F246-E34A-9710-1978BC58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66036" y="2230803"/>
            <a:ext cx="5312972" cy="4188150"/>
          </a:xfrm>
          <a:custGeom>
            <a:avLst/>
            <a:gdLst/>
            <a:ahLst/>
            <a:cxnLst/>
            <a:rect l="l" t="t" r="r" b="b"/>
            <a:pathLst>
              <a:path w="5312972" h="4188150">
                <a:moveTo>
                  <a:pt x="643475" y="0"/>
                </a:moveTo>
                <a:lnTo>
                  <a:pt x="0" y="3268995"/>
                </a:lnTo>
                <a:lnTo>
                  <a:pt x="4669496" y="4188150"/>
                </a:lnTo>
                <a:lnTo>
                  <a:pt x="5312972" y="919154"/>
                </a:lnTo>
                <a:lnTo>
                  <a:pt x="64347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  <a:p>
            <a:r>
              <a:rPr lang="en-US" dirty="0"/>
              <a:t>Optimum plane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30C7E5F3-4C4A-4949-B018-3C2C56C7E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66036" y="2230803"/>
            <a:ext cx="5312972" cy="4188150"/>
          </a:xfrm>
          <a:custGeom>
            <a:avLst/>
            <a:gdLst/>
            <a:ahLst/>
            <a:cxnLst/>
            <a:rect l="l" t="t" r="r" b="b"/>
            <a:pathLst>
              <a:path w="5312972" h="4188150">
                <a:moveTo>
                  <a:pt x="643475" y="0"/>
                </a:moveTo>
                <a:lnTo>
                  <a:pt x="0" y="3268995"/>
                </a:lnTo>
                <a:lnTo>
                  <a:pt x="4669496" y="4188150"/>
                </a:lnTo>
                <a:lnTo>
                  <a:pt x="5312972" y="919154"/>
                </a:lnTo>
                <a:lnTo>
                  <a:pt x="64347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  <a:p>
            <a:r>
              <a:rPr lang="en-US" dirty="0"/>
              <a:t>Optimum plane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180B19AA-C91A-8A43-B9F5-D0BFA066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5368637" y="1537854"/>
            <a:ext cx="1093123" cy="3724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5443903" y="1873213"/>
            <a:ext cx="706002" cy="3312603"/>
          </a:xfrm>
          <a:custGeom>
            <a:avLst/>
            <a:gdLst/>
            <a:ahLst/>
            <a:cxnLst/>
            <a:rect l="l" t="t" r="r" b="b"/>
            <a:pathLst>
              <a:path w="706002" h="3312603">
                <a:moveTo>
                  <a:pt x="0" y="3312603"/>
                </a:moveTo>
                <a:lnTo>
                  <a:pt x="706002" y="0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5969782" y="1811584"/>
            <a:ext cx="280752" cy="302759"/>
          </a:xfrm>
          <a:custGeom>
            <a:avLst/>
            <a:gdLst/>
            <a:ahLst/>
            <a:cxnLst/>
            <a:rect l="l" t="t" r="r" b="b"/>
            <a:pathLst>
              <a:path w="280752" h="302759">
                <a:moveTo>
                  <a:pt x="232660" y="123256"/>
                </a:moveTo>
                <a:lnTo>
                  <a:pt x="166989" y="123256"/>
                </a:lnTo>
                <a:lnTo>
                  <a:pt x="218941" y="281037"/>
                </a:lnTo>
                <a:lnTo>
                  <a:pt x="225178" y="291995"/>
                </a:lnTo>
                <a:lnTo>
                  <a:pt x="234798" y="299453"/>
                </a:lnTo>
                <a:lnTo>
                  <a:pt x="246513" y="302759"/>
                </a:lnTo>
                <a:lnTo>
                  <a:pt x="259029" y="301264"/>
                </a:lnTo>
                <a:lnTo>
                  <a:pt x="269988" y="295028"/>
                </a:lnTo>
                <a:lnTo>
                  <a:pt x="277446" y="285408"/>
                </a:lnTo>
                <a:lnTo>
                  <a:pt x="280752" y="273692"/>
                </a:lnTo>
                <a:lnTo>
                  <a:pt x="232660" y="123256"/>
                </a:lnTo>
                <a:close/>
              </a:path>
              <a:path w="280752" h="302759">
                <a:moveTo>
                  <a:pt x="193258" y="0"/>
                </a:moveTo>
                <a:lnTo>
                  <a:pt x="8243" y="203417"/>
                </a:lnTo>
                <a:lnTo>
                  <a:pt x="1846" y="214034"/>
                </a:lnTo>
                <a:lnTo>
                  <a:pt x="0" y="225856"/>
                </a:lnTo>
                <a:lnTo>
                  <a:pt x="2639" y="237515"/>
                </a:lnTo>
                <a:lnTo>
                  <a:pt x="9699" y="247642"/>
                </a:lnTo>
                <a:lnTo>
                  <a:pt x="10368" y="248268"/>
                </a:lnTo>
                <a:lnTo>
                  <a:pt x="20986" y="254665"/>
                </a:lnTo>
                <a:lnTo>
                  <a:pt x="32808" y="256512"/>
                </a:lnTo>
                <a:lnTo>
                  <a:pt x="44467" y="253872"/>
                </a:lnTo>
                <a:lnTo>
                  <a:pt x="54593" y="246812"/>
                </a:lnTo>
                <a:lnTo>
                  <a:pt x="55219" y="246143"/>
                </a:lnTo>
                <a:lnTo>
                  <a:pt x="166989" y="123256"/>
                </a:lnTo>
                <a:lnTo>
                  <a:pt x="232660" y="123256"/>
                </a:lnTo>
                <a:lnTo>
                  <a:pt x="19325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5352012" y="5153890"/>
            <a:ext cx="5099857" cy="1338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5404300" y="5208898"/>
            <a:ext cx="4688832" cy="948734"/>
          </a:xfrm>
          <a:custGeom>
            <a:avLst/>
            <a:gdLst/>
            <a:ahLst/>
            <a:cxnLst/>
            <a:rect l="l" t="t" r="r" b="b"/>
            <a:pathLst>
              <a:path w="4688832" h="948734">
                <a:moveTo>
                  <a:pt x="0" y="0"/>
                </a:moveTo>
                <a:lnTo>
                  <a:pt x="4688832" y="948734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9852700" y="5979268"/>
            <a:ext cx="302194" cy="281182"/>
          </a:xfrm>
          <a:custGeom>
            <a:avLst/>
            <a:gdLst/>
            <a:ahLst/>
            <a:cxnLst/>
            <a:rect l="l" t="t" r="r" b="b"/>
            <a:pathLst>
              <a:path w="302194" h="281182">
                <a:moveTo>
                  <a:pt x="73465" y="0"/>
                </a:moveTo>
                <a:lnTo>
                  <a:pt x="44088" y="33957"/>
                </a:lnTo>
                <a:lnTo>
                  <a:pt x="47169" y="45502"/>
                </a:lnTo>
                <a:lnTo>
                  <a:pt x="54636" y="55374"/>
                </a:lnTo>
                <a:lnTo>
                  <a:pt x="178672" y="165868"/>
                </a:lnTo>
                <a:lnTo>
                  <a:pt x="21325" y="219488"/>
                </a:lnTo>
                <a:lnTo>
                  <a:pt x="10482" y="225853"/>
                </a:lnTo>
                <a:lnTo>
                  <a:pt x="3162" y="235543"/>
                </a:lnTo>
                <a:lnTo>
                  <a:pt x="0" y="247269"/>
                </a:lnTo>
                <a:lnTo>
                  <a:pt x="1626" y="259744"/>
                </a:lnTo>
                <a:lnTo>
                  <a:pt x="8030" y="270699"/>
                </a:lnTo>
                <a:lnTo>
                  <a:pt x="17719" y="278019"/>
                </a:lnTo>
                <a:lnTo>
                  <a:pt x="29445" y="281182"/>
                </a:lnTo>
                <a:lnTo>
                  <a:pt x="41920" y="279555"/>
                </a:lnTo>
                <a:lnTo>
                  <a:pt x="302194" y="190861"/>
                </a:lnTo>
                <a:lnTo>
                  <a:pt x="96125" y="7311"/>
                </a:lnTo>
                <a:lnTo>
                  <a:pt x="85321" y="1384"/>
                </a:lnTo>
                <a:lnTo>
                  <a:pt x="734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cast</a:t>
            </a:r>
            <a:endParaRPr sz="2400" dirty="0">
              <a:solidFill>
                <a:srgbClr val="D9D9D9"/>
              </a:solidFill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 rot="16986674">
            <a:off x="2956437" y="3186493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  <p:sp>
        <p:nvSpPr>
          <p:cNvPr id="100" name="TextBox 99"/>
          <p:cNvSpPr txBox="1"/>
          <p:nvPr/>
        </p:nvSpPr>
        <p:spPr>
          <a:xfrm rot="627422">
            <a:off x="5858437" y="5969884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028604" y="4256115"/>
            <a:ext cx="295101" cy="192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6360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17406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4"/>
                </a:lnTo>
                <a:lnTo>
                  <a:pt x="2045" y="108840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132512" y="5989320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176361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75820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296588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296588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49911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49911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19224" y="447543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019223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653115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653115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650366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650366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47339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47339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901881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901881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933861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933861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81499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6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581499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067690" y="444389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067689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31685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31685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007318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07317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5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2479615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81423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81423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294370" y="592268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294368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019224" y="560986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019223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464157" y="5296718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40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464155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243660" y="533729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243659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26091" y="566758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226089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085999" y="5385303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085998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230682" y="4703867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230681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821675" y="5134285"/>
            <a:ext cx="123910" cy="146528"/>
          </a:xfrm>
          <a:custGeom>
            <a:avLst/>
            <a:gdLst/>
            <a:ahLst/>
            <a:cxnLst/>
            <a:rect l="l" t="t" r="r" b="b"/>
            <a:pathLst>
              <a:path w="123910" h="146528">
                <a:moveTo>
                  <a:pt x="69846" y="0"/>
                </a:moveTo>
                <a:lnTo>
                  <a:pt x="29408" y="12052"/>
                </a:lnTo>
                <a:lnTo>
                  <a:pt x="5138" y="44147"/>
                </a:lnTo>
                <a:lnTo>
                  <a:pt x="0" y="72685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4" y="125802"/>
                </a:lnTo>
                <a:lnTo>
                  <a:pt x="122487" y="89043"/>
                </a:lnTo>
                <a:lnTo>
                  <a:pt x="123910" y="74335"/>
                </a:lnTo>
                <a:lnTo>
                  <a:pt x="123862" y="72685"/>
                </a:lnTo>
                <a:lnTo>
                  <a:pt x="112237" y="30109"/>
                </a:lnTo>
                <a:lnTo>
                  <a:pt x="82443" y="3541"/>
                </a:lnTo>
                <a:lnTo>
                  <a:pt x="69846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821677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063876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063875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833006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833006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470383" y="522338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470382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103480" y="584072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103479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361002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2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361002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606010" y="591461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606009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473662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473662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901881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901881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727161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727161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294370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294368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657743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657743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6287493" y="4579247"/>
            <a:ext cx="4070985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nsions:</a:t>
            </a:r>
            <a:endParaRPr sz="2400" dirty="0"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Mo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space bu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lang="en-CA" sz="2400" spc="-10" dirty="0">
                <a:solidFill>
                  <a:srgbClr val="7F7F7F"/>
                </a:solidFill>
                <a:latin typeface="Calibri"/>
                <a:cs typeface="Calibri"/>
              </a:rPr>
              <a:t>still</a:t>
            </a:r>
            <a:r>
              <a:rPr sz="2400" spc="105" dirty="0">
                <a:solidFill>
                  <a:srgbClr val="7F7F7F"/>
                </a:solidFill>
                <a:latin typeface="Calibri"/>
                <a:cs typeface="Calibri"/>
              </a:rPr>
              <a:t> 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so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917664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B13E0F54-E43D-BB44-BC39-15C365927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96"/>
          <p:cNvSpPr/>
          <p:nvPr/>
        </p:nvSpPr>
        <p:spPr>
          <a:xfrm>
            <a:off x="4266036" y="2230803"/>
            <a:ext cx="5312972" cy="4188150"/>
          </a:xfrm>
          <a:custGeom>
            <a:avLst/>
            <a:gdLst/>
            <a:ahLst/>
            <a:cxnLst/>
            <a:rect l="l" t="t" r="r" b="b"/>
            <a:pathLst>
              <a:path w="5312972" h="4188150">
                <a:moveTo>
                  <a:pt x="643475" y="0"/>
                </a:moveTo>
                <a:lnTo>
                  <a:pt x="0" y="3268995"/>
                </a:lnTo>
                <a:lnTo>
                  <a:pt x="4669496" y="4188150"/>
                </a:lnTo>
                <a:lnTo>
                  <a:pt x="5312972" y="919154"/>
                </a:lnTo>
                <a:lnTo>
                  <a:pt x="64347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  <a:p>
            <a:r>
              <a:rPr lang="en-US" dirty="0"/>
              <a:t>Optimum plane</a:t>
            </a:r>
          </a:p>
        </p:txBody>
      </p: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BD058B8-3632-0044-87EB-1C872643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717370" y="446428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717370" y="446428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62639" y="291863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762639" y="291863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980440" y="272512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980439" y="272511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791884" y="47387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791884" y="47387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241961" y="523227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241960" y="523227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928126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928126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108811" y="378371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108811" y="378371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505398" y="343933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505397" y="343933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285833" y="307576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85833" y="30757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46282" y="51021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846282" y="51021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619222" y="406560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619222" y="406560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554467" y="481610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554466" y="481610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378033" y="329631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378033" y="329630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768210" y="429512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68210" y="429512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849966" y="3776573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849965" y="377657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048720" y="45555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1"/>
                </a:lnTo>
                <a:lnTo>
                  <a:pt x="230412" y="200058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6048720" y="45555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075952" y="404029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075952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912479" y="2951082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7912478" y="29510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5368637" y="1537854"/>
            <a:ext cx="1093123" cy="3724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5443903" y="1873213"/>
            <a:ext cx="706002" cy="3312603"/>
          </a:xfrm>
          <a:custGeom>
            <a:avLst/>
            <a:gdLst/>
            <a:ahLst/>
            <a:cxnLst/>
            <a:rect l="l" t="t" r="r" b="b"/>
            <a:pathLst>
              <a:path w="706002" h="3312603">
                <a:moveTo>
                  <a:pt x="0" y="3312603"/>
                </a:moveTo>
                <a:lnTo>
                  <a:pt x="706002" y="0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5969782" y="1811584"/>
            <a:ext cx="280752" cy="302759"/>
          </a:xfrm>
          <a:custGeom>
            <a:avLst/>
            <a:gdLst/>
            <a:ahLst/>
            <a:cxnLst/>
            <a:rect l="l" t="t" r="r" b="b"/>
            <a:pathLst>
              <a:path w="280752" h="302759">
                <a:moveTo>
                  <a:pt x="232660" y="123256"/>
                </a:moveTo>
                <a:lnTo>
                  <a:pt x="166989" y="123256"/>
                </a:lnTo>
                <a:lnTo>
                  <a:pt x="218941" y="281037"/>
                </a:lnTo>
                <a:lnTo>
                  <a:pt x="225178" y="291995"/>
                </a:lnTo>
                <a:lnTo>
                  <a:pt x="234798" y="299453"/>
                </a:lnTo>
                <a:lnTo>
                  <a:pt x="246513" y="302759"/>
                </a:lnTo>
                <a:lnTo>
                  <a:pt x="259029" y="301264"/>
                </a:lnTo>
                <a:lnTo>
                  <a:pt x="269988" y="295028"/>
                </a:lnTo>
                <a:lnTo>
                  <a:pt x="277446" y="285408"/>
                </a:lnTo>
                <a:lnTo>
                  <a:pt x="280752" y="273692"/>
                </a:lnTo>
                <a:lnTo>
                  <a:pt x="232660" y="123256"/>
                </a:lnTo>
                <a:close/>
              </a:path>
              <a:path w="280752" h="302759">
                <a:moveTo>
                  <a:pt x="193258" y="0"/>
                </a:moveTo>
                <a:lnTo>
                  <a:pt x="8243" y="203417"/>
                </a:lnTo>
                <a:lnTo>
                  <a:pt x="1846" y="214034"/>
                </a:lnTo>
                <a:lnTo>
                  <a:pt x="0" y="225856"/>
                </a:lnTo>
                <a:lnTo>
                  <a:pt x="2639" y="237515"/>
                </a:lnTo>
                <a:lnTo>
                  <a:pt x="9699" y="247642"/>
                </a:lnTo>
                <a:lnTo>
                  <a:pt x="10368" y="248268"/>
                </a:lnTo>
                <a:lnTo>
                  <a:pt x="20986" y="254665"/>
                </a:lnTo>
                <a:lnTo>
                  <a:pt x="32808" y="256512"/>
                </a:lnTo>
                <a:lnTo>
                  <a:pt x="44467" y="253872"/>
                </a:lnTo>
                <a:lnTo>
                  <a:pt x="54593" y="246812"/>
                </a:lnTo>
                <a:lnTo>
                  <a:pt x="55219" y="246143"/>
                </a:lnTo>
                <a:lnTo>
                  <a:pt x="166989" y="123256"/>
                </a:lnTo>
                <a:lnTo>
                  <a:pt x="232660" y="123256"/>
                </a:lnTo>
                <a:lnTo>
                  <a:pt x="19325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5352012" y="5153890"/>
            <a:ext cx="5099857" cy="1338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5404300" y="5208898"/>
            <a:ext cx="4688832" cy="948734"/>
          </a:xfrm>
          <a:custGeom>
            <a:avLst/>
            <a:gdLst/>
            <a:ahLst/>
            <a:cxnLst/>
            <a:rect l="l" t="t" r="r" b="b"/>
            <a:pathLst>
              <a:path w="4688832" h="948734">
                <a:moveTo>
                  <a:pt x="0" y="0"/>
                </a:moveTo>
                <a:lnTo>
                  <a:pt x="4688832" y="948734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9852700" y="5979268"/>
            <a:ext cx="302194" cy="281182"/>
          </a:xfrm>
          <a:custGeom>
            <a:avLst/>
            <a:gdLst/>
            <a:ahLst/>
            <a:cxnLst/>
            <a:rect l="l" t="t" r="r" b="b"/>
            <a:pathLst>
              <a:path w="302194" h="281182">
                <a:moveTo>
                  <a:pt x="73465" y="0"/>
                </a:moveTo>
                <a:lnTo>
                  <a:pt x="44088" y="33957"/>
                </a:lnTo>
                <a:lnTo>
                  <a:pt x="47169" y="45502"/>
                </a:lnTo>
                <a:lnTo>
                  <a:pt x="54636" y="55374"/>
                </a:lnTo>
                <a:lnTo>
                  <a:pt x="178672" y="165868"/>
                </a:lnTo>
                <a:lnTo>
                  <a:pt x="21325" y="219488"/>
                </a:lnTo>
                <a:lnTo>
                  <a:pt x="10482" y="225853"/>
                </a:lnTo>
                <a:lnTo>
                  <a:pt x="3162" y="235543"/>
                </a:lnTo>
                <a:lnTo>
                  <a:pt x="0" y="247269"/>
                </a:lnTo>
                <a:lnTo>
                  <a:pt x="1626" y="259744"/>
                </a:lnTo>
                <a:lnTo>
                  <a:pt x="8030" y="270699"/>
                </a:lnTo>
                <a:lnTo>
                  <a:pt x="17719" y="278019"/>
                </a:lnTo>
                <a:lnTo>
                  <a:pt x="29445" y="281182"/>
                </a:lnTo>
                <a:lnTo>
                  <a:pt x="41920" y="279555"/>
                </a:lnTo>
                <a:lnTo>
                  <a:pt x="302194" y="190861"/>
                </a:lnTo>
                <a:lnTo>
                  <a:pt x="96125" y="7311"/>
                </a:lnTo>
                <a:lnTo>
                  <a:pt x="85321" y="1384"/>
                </a:lnTo>
                <a:lnTo>
                  <a:pt x="734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cast</a:t>
            </a:r>
            <a:endParaRPr sz="2400" dirty="0">
              <a:solidFill>
                <a:srgbClr val="D9D9D9"/>
              </a:solidFill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 rot="16986674">
            <a:off x="2956437" y="3186493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  <p:sp>
        <p:nvSpPr>
          <p:cNvPr id="101" name="TextBox 100"/>
          <p:cNvSpPr txBox="1"/>
          <p:nvPr/>
        </p:nvSpPr>
        <p:spPr>
          <a:xfrm rot="627422">
            <a:off x="5858437" y="5969884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8887" y="1738359"/>
            <a:ext cx="5857240" cy="447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fr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m </a:t>
            </a:r>
            <a:r>
              <a:rPr lang="en-CA" sz="2800" dirty="0">
                <a:solidFill>
                  <a:srgbClr val="4F81BD"/>
                </a:solidFill>
                <a:latin typeface="Calibri"/>
                <a:cs typeface="Calibri"/>
              </a:rPr>
              <a:t>sklearn.decomposition</a:t>
            </a:r>
            <a:r>
              <a:rPr sz="28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800" b="1" spc="-20" dirty="0">
                <a:solidFill>
                  <a:srgbClr val="7F7F7F"/>
                </a:solidFill>
                <a:latin typeface="Calibri"/>
                <a:cs typeface="Calibri"/>
              </a:rPr>
              <a:t>po</a:t>
            </a:r>
            <a:r>
              <a:rPr sz="2800" b="1" spc="-10" dirty="0">
                <a:solidFill>
                  <a:srgbClr val="7F7F7F"/>
                </a:solidFill>
                <a:latin typeface="Calibri"/>
                <a:cs typeface="Calibri"/>
              </a:rPr>
              <a:t>rt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PCA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8888" y="3021059"/>
            <a:ext cx="5457825" cy="840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reducer = PCA( n_c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600" spc="-25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ents = 20 )</a:t>
            </a:r>
            <a:endParaRPr sz="2600" dirty="0">
              <a:latin typeface="Calibri"/>
              <a:cs typeface="Calibri"/>
            </a:endParaRPr>
          </a:p>
          <a:p>
            <a:pPr marL="12700">
              <a:lnSpc>
                <a:spcPts val="3340"/>
              </a:lnSpc>
            </a:pPr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reduced_X = reducer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2600" dirty="0">
                <a:solidFill>
                  <a:srgbClr val="7F7F7F"/>
                </a:solidFill>
                <a:latin typeface="Calibri"/>
                <a:cs typeface="Calibri"/>
              </a:rPr>
              <a:t>ﬁ</a:t>
            </a:r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t_transf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600" spc="-20" dirty="0">
                <a:solidFill>
                  <a:srgbClr val="7F7F7F"/>
                </a:solidFill>
                <a:latin typeface="Calibri"/>
                <a:cs typeface="Calibri"/>
              </a:rPr>
              <a:t>rm(X)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88E04F-6EB5-4D44-9C99-19AA3AB8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2AC46-0D12-2E4F-B06D-3790D4FB0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and why to use PCA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373B8-ED9C-1048-B1AA-ECD3B95E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6" y="1545490"/>
            <a:ext cx="6518275" cy="34442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800" spc="-15" dirty="0">
                <a:solidFill>
                  <a:srgbClr val="4BACC6"/>
                </a:solidFill>
                <a:latin typeface="Calibri"/>
                <a:cs typeface="Calibri"/>
              </a:rPr>
              <a:t>Imp</a:t>
            </a:r>
            <a:r>
              <a:rPr sz="2800" spc="-10" dirty="0">
                <a:solidFill>
                  <a:srgbClr val="4BACC6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4BACC6"/>
                </a:solidFill>
                <a:latin typeface="Calibri"/>
                <a:cs typeface="Calibri"/>
              </a:rPr>
              <a:t>ving </a:t>
            </a:r>
            <a:r>
              <a:rPr sz="2800" spc="-20" dirty="0">
                <a:solidFill>
                  <a:srgbClr val="4BACC6"/>
                </a:solidFill>
                <a:latin typeface="Calibri"/>
                <a:cs typeface="Calibri"/>
              </a:rPr>
              <a:t>y</a:t>
            </a:r>
            <a:r>
              <a:rPr sz="28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4BACC6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4BACC6"/>
                </a:solidFill>
                <a:latin typeface="Calibri"/>
                <a:cs typeface="Calibri"/>
              </a:rPr>
              <a:t>r </a:t>
            </a:r>
            <a:r>
              <a:rPr sz="2800" spc="-15" dirty="0">
                <a:solidFill>
                  <a:srgbClr val="4BACC6"/>
                </a:solidFill>
                <a:latin typeface="Calibri"/>
                <a:cs typeface="Calibri"/>
              </a:rPr>
              <a:t>clustering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 dirty="0"/>
          </a:p>
          <a:p>
            <a:pPr marL="12700"/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Imp</a:t>
            </a:r>
            <a:r>
              <a:rPr sz="2800" spc="-10" dirty="0">
                <a:solidFill>
                  <a:srgbClr val="9BBB59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ving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y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9BBB59"/>
                </a:solidFill>
                <a:latin typeface="Calibri"/>
                <a:cs typeface="Calibri"/>
              </a:rPr>
              <a:t>r </a:t>
            </a:r>
            <a:r>
              <a:rPr lang="en-CA" sz="2800" spc="-15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lang="en-CA" sz="2800" dirty="0">
                <a:solidFill>
                  <a:srgbClr val="7F7F7F"/>
                </a:solidFill>
                <a:latin typeface="Calibri"/>
                <a:cs typeface="Calibri"/>
              </a:rPr>
              <a:t>alternative</a:t>
            </a: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 to feature selec</a:t>
            </a:r>
            <a:r>
              <a:rPr lang="en-US" sz="2800" spc="125" dirty="0">
                <a:solidFill>
                  <a:srgbClr val="7F7F7F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n)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 dirty="0"/>
          </a:p>
          <a:p>
            <a:pPr marL="12700"/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Visualizin</a:t>
            </a:r>
            <a:r>
              <a:rPr sz="2800" spc="-15" dirty="0">
                <a:solidFill>
                  <a:srgbClr val="C0504D"/>
                </a:solidFill>
                <a:latin typeface="Calibri"/>
                <a:cs typeface="Calibri"/>
              </a:rPr>
              <a:t>g high di</a:t>
            </a:r>
            <a:r>
              <a:rPr sz="2800" spc="-20" dirty="0">
                <a:solidFill>
                  <a:srgbClr val="C0504D"/>
                </a:solidFill>
                <a:latin typeface="Calibri"/>
                <a:cs typeface="Calibri"/>
              </a:rPr>
              <a:t>mensi</a:t>
            </a:r>
            <a:r>
              <a:rPr sz="28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nal d</a:t>
            </a:r>
            <a:r>
              <a:rPr sz="2800" spc="-15" dirty="0">
                <a:solidFill>
                  <a:srgbClr val="C0504D"/>
                </a:solidFill>
                <a:latin typeface="Calibri"/>
                <a:cs typeface="Calibri"/>
              </a:rPr>
              <a:t>ata in </a:t>
            </a:r>
            <a:r>
              <a:rPr sz="2800" spc="-20" dirty="0">
                <a:solidFill>
                  <a:srgbClr val="C0504D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D </a:t>
            </a:r>
            <a:r>
              <a:rPr sz="28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C0504D"/>
                </a:solidFill>
                <a:latin typeface="Calibri"/>
                <a:cs typeface="Calibri"/>
              </a:rPr>
              <a:t>r </a:t>
            </a:r>
            <a:r>
              <a:rPr sz="2800" spc="-20" dirty="0">
                <a:solidFill>
                  <a:srgbClr val="C0504D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400"/>
              </a:lnSpc>
              <a:spcBef>
                <a:spcPts val="40"/>
              </a:spcBef>
            </a:pPr>
            <a:endParaRPr sz="1400" dirty="0"/>
          </a:p>
          <a:p>
            <a:pPr marL="12700"/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8064A2"/>
                </a:solidFill>
                <a:latin typeface="Calibri"/>
                <a:cs typeface="Calibri"/>
              </a:rPr>
              <a:t>ata c</a:t>
            </a:r>
            <a:r>
              <a:rPr sz="28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8064A2"/>
                </a:solidFill>
                <a:latin typeface="Calibri"/>
                <a:cs typeface="Calibri"/>
              </a:rPr>
              <a:t>mp</a:t>
            </a:r>
            <a:r>
              <a:rPr sz="2800" spc="-15" dirty="0">
                <a:solidFill>
                  <a:srgbClr val="8064A2"/>
                </a:solidFill>
                <a:latin typeface="Calibri"/>
                <a:cs typeface="Calibri"/>
              </a:rPr>
              <a:t>ressi</a:t>
            </a:r>
            <a:r>
              <a:rPr sz="28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n </a:t>
            </a:r>
            <a:r>
              <a:rPr sz="2800" spc="-25" dirty="0">
                <a:solidFill>
                  <a:srgbClr val="8064A2"/>
                </a:solidFill>
                <a:latin typeface="Calibri"/>
                <a:cs typeface="Calibri"/>
              </a:rPr>
              <a:t>w</a:t>
            </a:r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ith </a:t>
            </a:r>
            <a:r>
              <a:rPr lang="en-CA" sz="2800" dirty="0">
                <a:solidFill>
                  <a:srgbClr val="8064A2"/>
                </a:solidFill>
                <a:latin typeface="Calibri"/>
                <a:cs typeface="Calibri"/>
              </a:rPr>
              <a:t>little</a:t>
            </a:r>
            <a:r>
              <a:rPr sz="2800" spc="-15" dirty="0">
                <a:solidFill>
                  <a:srgbClr val="8064A2"/>
                </a:solidFill>
                <a:latin typeface="Calibri"/>
                <a:cs typeface="Calibri"/>
              </a:rPr>
              <a:t> l</a:t>
            </a:r>
            <a:r>
              <a:rPr sz="28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ss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700E2-0AE8-5E48-8585-A98FABAC2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6" y="2162556"/>
            <a:ext cx="7211695" cy="3552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900"/>
              </a:lnSpc>
              <a:spcBef>
                <a:spcPts val="2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ecto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rs 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eﬁning the reduced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yperplane are eigenvecto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rs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the covari</a:t>
            </a:r>
            <a:r>
              <a:rPr lang="en-US"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nce matrix of the features.</a:t>
            </a:r>
            <a:endParaRPr lang="en-US" sz="2400" spc="-1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endParaRPr lang="en-US" sz="2400" spc="-1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r>
              <a:rPr lang="en-US" sz="2400" spc="-15" dirty="0">
                <a:solidFill>
                  <a:srgbClr val="7F7F7F"/>
                </a:solidFill>
                <a:latin typeface="Calibri"/>
                <a:cs typeface="Calibri"/>
              </a:rPr>
              <a:t>Singular Value Decomposition (SVD) is a related decomposition that can be used to solve the PCA problem as well, and with better numeric properties.</a:t>
            </a: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endParaRPr lang="en-US" sz="2400" spc="-1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r>
              <a:rPr lang="en-US" sz="2400" spc="-15" dirty="0">
                <a:solidFill>
                  <a:srgbClr val="7F7F7F"/>
                </a:solidFill>
                <a:latin typeface="Calibri"/>
                <a:cs typeface="Calibri"/>
              </a:rPr>
              <a:t>(See notebook.)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87461" y="555936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887460" y="555936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71808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71808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238194" y="4256443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38193" y="425644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72086" y="460225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72085" y="46022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869337" y="508659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869336" y="50865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766308" y="5259590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766308" y="52595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6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20851" y="4841140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120851" y="484114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800468" y="529940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800468" y="52994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286660" y="4224905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286660" y="42249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535821" y="467410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53582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226287" y="46002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226287" y="46002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300392" y="497053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300392" y="497053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238194" y="5390882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238193" y="539088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683126" y="507773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83126" y="507773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62630" y="51183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462630" y="51183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445061" y="544859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445060" y="544859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304969" y="51663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304969" y="51663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449652" y="448488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449651" y="448488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40647" y="4915300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6" y="12053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3" y="125802"/>
                </a:lnTo>
                <a:lnTo>
                  <a:pt x="122486" y="89042"/>
                </a:lnTo>
                <a:lnTo>
                  <a:pt x="123909" y="74333"/>
                </a:lnTo>
                <a:lnTo>
                  <a:pt x="123861" y="72686"/>
                </a:lnTo>
                <a:lnTo>
                  <a:pt x="112235" y="30110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40646" y="4915301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282846" y="474441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282845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5051977" y="538852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051976" y="538852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689353" y="500439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689353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322450" y="56217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322450" y="56217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579971" y="5278384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579971" y="5278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723352" y="559637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723350" y="559637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692631" y="48937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692631" y="48937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120851" y="51856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120851" y="51856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946132" y="500439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946131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513340" y="4841140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513339" y="484114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 txBox="1"/>
          <p:nvPr/>
        </p:nvSpPr>
        <p:spPr>
          <a:xfrm>
            <a:off x="2876183" y="4350458"/>
            <a:ext cx="6011545" cy="613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  <a:p>
            <a:pPr marL="3796029">
              <a:lnSpc>
                <a:spcPts val="252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2CBCD1B3-F0F0-5E4F-A5A2-E995896A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4360" y="531463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4359" y="531463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238194" y="452124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38193" y="452125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72086" y="460225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72085" y="46022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883651" y="566029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883650" y="56602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741798" y="500439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741796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800468" y="529940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800468" y="52994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286660" y="4596634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286660" y="459663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535821" y="467410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53582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008085" y="5373301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008084" y="53733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094160" y="594594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094159" y="594594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40647" y="4915300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6" y="12053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3" y="125802"/>
                </a:lnTo>
                <a:lnTo>
                  <a:pt x="122486" y="89042"/>
                </a:lnTo>
                <a:lnTo>
                  <a:pt x="123909" y="74333"/>
                </a:lnTo>
                <a:lnTo>
                  <a:pt x="123861" y="72686"/>
                </a:lnTo>
                <a:lnTo>
                  <a:pt x="112235" y="30110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40646" y="4915301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120320" y="4859551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20320" y="48595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923303" y="627376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923302" y="62737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238194" y="613692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238193" y="61369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653162" y="55414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653161" y="55414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723352" y="597227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723350" y="59722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2825776" y="538852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825775" y="538852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316446" y="502968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316446" y="50296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535821" y="51481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535820" y="51481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2876183" y="4350458"/>
            <a:ext cx="6912609" cy="1337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  <a:p>
            <a:pPr marL="3796029">
              <a:lnSpc>
                <a:spcPts val="252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nsions:</a:t>
            </a:r>
            <a:endParaRPr sz="2400" dirty="0">
              <a:latin typeface="Calibri"/>
              <a:cs typeface="Calibri"/>
            </a:endParaRPr>
          </a:p>
          <a:p>
            <a:pPr marL="3796029" marR="12700">
              <a:lnSpc>
                <a:spcPts val="29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arger space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  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less 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2FD7307E-E522-D045-814B-7A471631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object 78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4360" y="531463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4359" y="531463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238194" y="452124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38193" y="452125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72086" y="460225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72085" y="46022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883651" y="566029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883650" y="56602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741798" y="500439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741796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800468" y="529940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800468" y="52994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286660" y="4596634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286660" y="459663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535821" y="467410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53582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2876182" y="4350458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008085" y="5373301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008084" y="53733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094160" y="594594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094159" y="594594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40647" y="4915300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6" y="12053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3" y="125802"/>
                </a:lnTo>
                <a:lnTo>
                  <a:pt x="122486" y="89042"/>
                </a:lnTo>
                <a:lnTo>
                  <a:pt x="123909" y="74333"/>
                </a:lnTo>
                <a:lnTo>
                  <a:pt x="123861" y="72686"/>
                </a:lnTo>
                <a:lnTo>
                  <a:pt x="112235" y="30110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5040646" y="4915301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20320" y="4859551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120320" y="48595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923303" y="627376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923302" y="62737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238194" y="613692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238193" y="61369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653162" y="55414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653161" y="55414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723352" y="597227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723350" y="59722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825776" y="538852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2825775" y="538852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316446" y="502968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316446" y="50296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535821" y="51481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535820" y="51481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6660131" y="4579247"/>
            <a:ext cx="207772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Four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519054" y="4875414"/>
            <a:ext cx="2751512" cy="1147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567454" y="5012944"/>
            <a:ext cx="2531430" cy="932673"/>
          </a:xfrm>
          <a:custGeom>
            <a:avLst/>
            <a:gdLst/>
            <a:ahLst/>
            <a:cxnLst/>
            <a:rect l="l" t="t" r="r" b="b"/>
            <a:pathLst>
              <a:path w="2531430" h="932673">
                <a:moveTo>
                  <a:pt x="0" y="932673"/>
                </a:moveTo>
                <a:lnTo>
                  <a:pt x="253143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5998288" y="4983849"/>
            <a:ext cx="124246" cy="111406"/>
          </a:xfrm>
          <a:custGeom>
            <a:avLst/>
            <a:gdLst/>
            <a:ahLst/>
            <a:cxnLst/>
            <a:rect l="l" t="t" r="r" b="b"/>
            <a:pathLst>
              <a:path w="124246" h="111406">
                <a:moveTo>
                  <a:pt x="9032" y="0"/>
                </a:moveTo>
                <a:lnTo>
                  <a:pt x="2442" y="4608"/>
                </a:lnTo>
                <a:lnTo>
                  <a:pt x="0" y="18422"/>
                </a:lnTo>
                <a:lnTo>
                  <a:pt x="4607" y="25012"/>
                </a:lnTo>
                <a:lnTo>
                  <a:pt x="76945" y="37807"/>
                </a:lnTo>
                <a:lnTo>
                  <a:pt x="30200" y="94475"/>
                </a:lnTo>
                <a:lnTo>
                  <a:pt x="30968" y="102480"/>
                </a:lnTo>
                <a:lnTo>
                  <a:pt x="41790" y="111406"/>
                </a:lnTo>
                <a:lnTo>
                  <a:pt x="49795" y="110638"/>
                </a:lnTo>
                <a:lnTo>
                  <a:pt x="124246" y="20379"/>
                </a:lnTo>
                <a:lnTo>
                  <a:pt x="903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 txBox="1"/>
          <p:nvPr/>
        </p:nvSpPr>
        <p:spPr>
          <a:xfrm>
            <a:off x="5884716" y="4695060"/>
            <a:ext cx="37909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7E686875-E390-5D4A-A530-6DF530DC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4716" y="4680461"/>
            <a:ext cx="37909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9054" y="4875414"/>
            <a:ext cx="2751512" cy="1147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67454" y="5012944"/>
            <a:ext cx="2531430" cy="932673"/>
          </a:xfrm>
          <a:custGeom>
            <a:avLst/>
            <a:gdLst/>
            <a:ahLst/>
            <a:cxnLst/>
            <a:rect l="l" t="t" r="r" b="b"/>
            <a:pathLst>
              <a:path w="2531430" h="932673">
                <a:moveTo>
                  <a:pt x="0" y="932673"/>
                </a:moveTo>
                <a:lnTo>
                  <a:pt x="253143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998288" y="4983849"/>
            <a:ext cx="124246" cy="111406"/>
          </a:xfrm>
          <a:custGeom>
            <a:avLst/>
            <a:gdLst/>
            <a:ahLst/>
            <a:cxnLst/>
            <a:rect l="l" t="t" r="r" b="b"/>
            <a:pathLst>
              <a:path w="124246" h="111406">
                <a:moveTo>
                  <a:pt x="9032" y="0"/>
                </a:moveTo>
                <a:lnTo>
                  <a:pt x="2442" y="4608"/>
                </a:lnTo>
                <a:lnTo>
                  <a:pt x="0" y="18422"/>
                </a:lnTo>
                <a:lnTo>
                  <a:pt x="4607" y="25012"/>
                </a:lnTo>
                <a:lnTo>
                  <a:pt x="76945" y="37807"/>
                </a:lnTo>
                <a:lnTo>
                  <a:pt x="30200" y="94475"/>
                </a:lnTo>
                <a:lnTo>
                  <a:pt x="30968" y="102480"/>
                </a:lnTo>
                <a:lnTo>
                  <a:pt x="41790" y="111406"/>
                </a:lnTo>
                <a:lnTo>
                  <a:pt x="49795" y="110638"/>
                </a:lnTo>
                <a:lnTo>
                  <a:pt x="124246" y="20379"/>
                </a:lnTo>
                <a:lnTo>
                  <a:pt x="903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271189" y="64953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271189" y="64953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0705" y="51774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10705" y="51774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27165" y="4244052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927165" y="424405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429535" y="4302451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429535" y="43024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874011" y="562265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874011" y="562265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830752" y="630691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830750" y="63069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4092149" y="448115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092149" y="44811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417735" y="568918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417734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092196" y="500439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092196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063787" y="4258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063787" y="4258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357656" y="41874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357656" y="41874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135128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135128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2876182" y="4350458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15835" y="5073367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515834" y="50733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759797" y="541138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759796" y="541138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693156" y="635698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93155" y="635698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3376799" y="522641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376799" y="522641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4924299" y="47931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924299" y="47931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094160" y="594594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94159" y="594594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658743" y="5221150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5658742" y="52211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652171" y="4768414"/>
            <a:ext cx="123909" cy="146527"/>
          </a:xfrm>
          <a:custGeom>
            <a:avLst/>
            <a:gdLst/>
            <a:ahLst/>
            <a:cxnLst/>
            <a:rect l="l" t="t" r="r" b="b"/>
            <a:pathLst>
              <a:path w="123909" h="146527">
                <a:moveTo>
                  <a:pt x="69845" y="0"/>
                </a:moveTo>
                <a:lnTo>
                  <a:pt x="29406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7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0"/>
                </a:lnTo>
                <a:lnTo>
                  <a:pt x="122486" y="89040"/>
                </a:lnTo>
                <a:lnTo>
                  <a:pt x="123909" y="74331"/>
                </a:lnTo>
                <a:lnTo>
                  <a:pt x="123861" y="72686"/>
                </a:lnTo>
                <a:lnTo>
                  <a:pt x="112235" y="30109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652170" y="4768414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606010" y="464532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606009" y="464532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5246297" y="62451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5246297" y="62451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5392836" y="494388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9" y="147410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5392835" y="49438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607041" y="60520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607041" y="60520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040644" y="55414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040643" y="55414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363640" y="571338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363639" y="571338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911269" y="539118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911269" y="539118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3800468" y="552859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3800468" y="552859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3725468" y="45911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3725468" y="45911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4905119" y="51481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4905118" y="51481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5495870" y="45491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5495870" y="454910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 txBox="1"/>
          <p:nvPr/>
        </p:nvSpPr>
        <p:spPr>
          <a:xfrm>
            <a:off x="6660132" y="4579247"/>
            <a:ext cx="3626485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Four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lang="en-US" sz="2400" spc="-20" dirty="0" err="1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 err="1">
                <a:solidFill>
                  <a:srgbClr val="7F7F7F"/>
                </a:solidFill>
                <a:latin typeface="Calibri"/>
                <a:cs typeface="Calibri"/>
              </a:rPr>
              <a:t>mg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sp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ace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qui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 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8F9EF6C1-2320-494D-99B4-76378ED57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object 83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/>
      <a:bodyPr vert="horz" wrap="square" lIns="0" tIns="30480" rIns="0" bIns="0" rtlCol="0">
        <a:spAutoFit/>
      </a:bodyPr>
      <a:lstStyle>
        <a:defPPr marL="12700" marR="5080" algn="l">
          <a:lnSpc>
            <a:spcPts val="3200"/>
          </a:lnSpc>
          <a:spcBef>
            <a:spcPts val="240"/>
          </a:spcBef>
          <a:defRPr sz="2700" dirty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tis-Theme-Blue" id="{BF2D2F3B-D2C2-CC4A-BE99-788119D99097}" vid="{35E1C0B5-C3CF-DC42-8870-638EE0616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1743</TotalTime>
  <Words>906</Words>
  <Application>Microsoft Macintosh PowerPoint</Application>
  <PresentationFormat>Widescreen</PresentationFormat>
  <Paragraphs>296</Paragraphs>
  <Slides>53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Gill Sans MT</vt:lpstr>
      <vt:lpstr>Helvetica</vt:lpstr>
      <vt:lpstr>Wingdings 3</vt:lpstr>
      <vt:lpstr>Metis-Theme-Blue</vt:lpstr>
      <vt:lpstr>think-cell Slide</vt:lpstr>
      <vt:lpstr>Dimensionality Reduction 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PowerPoint Presentation</vt:lpstr>
      <vt:lpstr>Curse of Dimensionality</vt:lpstr>
      <vt:lpstr>Curse of Dimensionality</vt:lpstr>
      <vt:lpstr>Dimensionality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 Healthy / Heart Disease</vt:lpstr>
      <vt:lpstr>Feature Selection Healthy / Heart Disease</vt:lpstr>
      <vt:lpstr>Feature Selection Healthy / Heart Disease</vt:lpstr>
      <vt:lpstr>Feature Selection Healthy / Heart Disease</vt:lpstr>
      <vt:lpstr>Feature Selection Healthy / Heart Disease</vt:lpstr>
      <vt:lpstr>Feature Selection</vt:lpstr>
      <vt:lpstr>Feature Selection</vt:lpstr>
      <vt:lpstr>Feature Selection</vt:lpstr>
      <vt:lpstr>Feature Selection</vt:lpstr>
      <vt:lpstr>Feature Selection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 (PCA)</vt:lpstr>
      <vt:lpstr>Feature Extraction</vt:lpstr>
      <vt:lpstr>Feature Extraction</vt:lpstr>
      <vt:lpstr>Feature Extraction</vt:lpstr>
      <vt:lpstr>Feature Extraction</vt:lpstr>
      <vt:lpstr>3D → 2D Feature Selection</vt:lpstr>
      <vt:lpstr>3D → 2D Feature Selection</vt:lpstr>
      <vt:lpstr>3D → 2D Feature Selection</vt:lpstr>
      <vt:lpstr>3D → 2D Feature Extraction (PCA)</vt:lpstr>
      <vt:lpstr>3D → 2D Feature Extraction (PCA) Optimum plane</vt:lpstr>
      <vt:lpstr>3D → 2D Feature Extraction (PCA) Optimum plane</vt:lpstr>
      <vt:lpstr>3D → 2D Feature Extraction (PCA) Optimum plane</vt:lpstr>
      <vt:lpstr>PowerPoint Presentation</vt:lpstr>
      <vt:lpstr>How and why to use PCA</vt:lpstr>
      <vt:lpstr>PCA Math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Ray</cp:lastModifiedBy>
  <cp:revision>83</cp:revision>
  <dcterms:created xsi:type="dcterms:W3CDTF">2014-12-22T13:29:11Z</dcterms:created>
  <dcterms:modified xsi:type="dcterms:W3CDTF">2018-11-20T21:45:35Z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2014-10-23T00:00:00Z</vt:filetime>
  </property>
  <property fmtid="{D5CDD505-2E9C-101B-9397-08002B2CF9AE}" pid="3" name="LastSaved">
    <vt:filetime>2014-12-22T00:00:00Z</vt:filetime>
  </property>
</Properties>
</file>